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sldIdLst>
    <p:sldId id="272" r:id="rId2"/>
    <p:sldId id="274" r:id="rId3"/>
    <p:sldId id="273" r:id="rId4"/>
    <p:sldId id="268" r:id="rId5"/>
    <p:sldId id="271" r:id="rId6"/>
    <p:sldId id="264" r:id="rId7"/>
    <p:sldId id="265" r:id="rId8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EAE2"/>
    <a:srgbClr val="FFFFFF"/>
    <a:srgbClr val="F2F2F2"/>
    <a:srgbClr val="0A979E"/>
    <a:srgbClr val="DFF0F9"/>
    <a:srgbClr val="E6E6E6"/>
    <a:srgbClr val="C2E2F4"/>
    <a:srgbClr val="6CBAE5"/>
    <a:srgbClr val="676779"/>
    <a:srgbClr val="FF4B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中等深淺樣式 1 - 輔色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7617" autoAdjust="0"/>
  </p:normalViewPr>
  <p:slideViewPr>
    <p:cSldViewPr snapToGrid="0">
      <p:cViewPr varScale="1">
        <p:scale>
          <a:sx n="56" d="100"/>
          <a:sy n="56" d="100"/>
        </p:scale>
        <p:origin x="9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CC806-031D-447C-9936-FA310939C570}" type="datetimeFigureOut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5615CB-85F8-4078-99A5-32993BFDC40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421375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每日整理工作日誌</a:t>
            </a:r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5615CB-85F8-4078-99A5-32993BFDC401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79507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1.</a:t>
            </a:r>
            <a:r>
              <a:rPr lang="zh-TW" altLang="en-US" dirty="0" smtClean="0"/>
              <a:t>印鑑系統問題</a:t>
            </a:r>
            <a:endParaRPr lang="en-US" altLang="zh-TW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2.</a:t>
            </a:r>
            <a:r>
              <a:rPr lang="zh-TW" altLang="en-US" dirty="0" smtClean="0"/>
              <a:t>分行操作</a:t>
            </a:r>
            <a:r>
              <a:rPr lang="en-US" altLang="zh-TW" dirty="0" smtClean="0"/>
              <a:t>-&gt;</a:t>
            </a:r>
            <a:r>
              <a:rPr lang="zh-TW" altLang="en-US" dirty="0" smtClean="0"/>
              <a:t>頁面載入、流程操作</a:t>
            </a:r>
            <a:r>
              <a:rPr lang="en-US" altLang="zh-TW" dirty="0" smtClean="0"/>
              <a:t>(</a:t>
            </a:r>
            <a:r>
              <a:rPr lang="zh-TW" altLang="en-US" dirty="0" smtClean="0"/>
              <a:t>比如</a:t>
            </a:r>
            <a:r>
              <a:rPr lang="en-US" altLang="zh-TW" dirty="0" smtClean="0"/>
              <a:t>user lock)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5615CB-85F8-4078-99A5-32993BFDC401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2873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會計反應</a:t>
            </a:r>
            <a:r>
              <a:rPr lang="en-US" altLang="zh-TW" dirty="0" smtClean="0"/>
              <a:t>DBU</a:t>
            </a:r>
            <a:r>
              <a:rPr lang="en-US" altLang="zh-TW" baseline="0" dirty="0" smtClean="0"/>
              <a:t> ACU</a:t>
            </a:r>
            <a:r>
              <a:rPr lang="zh-TW" altLang="en-US" baseline="0" dirty="0" smtClean="0"/>
              <a:t>帳務問題</a:t>
            </a:r>
            <a:endParaRPr lang="en-US" altLang="zh-TW" baseline="0" dirty="0" smtClean="0"/>
          </a:p>
          <a:p>
            <a:r>
              <a:rPr lang="en-US" altLang="zh-TW" baseline="0" dirty="0" smtClean="0"/>
              <a:t>2.GIB</a:t>
            </a:r>
            <a:r>
              <a:rPr lang="zh-TW" altLang="en-US" baseline="0" dirty="0" smtClean="0"/>
              <a:t>出現</a:t>
            </a:r>
            <a:r>
              <a:rPr lang="en-US" altLang="zh-TW" baseline="0" dirty="0" smtClean="0"/>
              <a:t>XA</a:t>
            </a:r>
            <a:r>
              <a:rPr lang="zh-TW" altLang="en-US" baseline="0" dirty="0" smtClean="0"/>
              <a:t>國別</a:t>
            </a:r>
            <a:endParaRPr lang="en-US" altLang="zh-TW" baseline="0" dirty="0" smtClean="0"/>
          </a:p>
          <a:p>
            <a:r>
              <a:rPr lang="en-US" altLang="zh-TW" baseline="0" dirty="0" smtClean="0"/>
              <a:t>3.</a:t>
            </a:r>
            <a:r>
              <a:rPr lang="zh-TW" altLang="en-US" baseline="0" dirty="0" smtClean="0"/>
              <a:t>匯入交易狀態</a:t>
            </a:r>
            <a:endParaRPr lang="en-US" altLang="zh-TW" baseline="0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5615CB-85F8-4078-99A5-32993BFDC401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75613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0">
              <a:lnSpc>
                <a:spcPct val="100000"/>
              </a:lnSpc>
              <a:buNone/>
            </a:pPr>
            <a:r>
              <a:rPr lang="zh-TW" altLang="en-US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分行日常作業</a:t>
            </a:r>
            <a:r>
              <a:rPr lang="en-US" altLang="zh-TW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(</a:t>
            </a:r>
            <a:r>
              <a:rPr lang="zh-TW" altLang="en-US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電報室、職務分工</a:t>
            </a:r>
            <a:r>
              <a:rPr lang="en-US" altLang="zh-TW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)</a:t>
            </a:r>
            <a:r>
              <a:rPr lang="zh-TW" altLang="en-US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、 交流</a:t>
            </a:r>
            <a:r>
              <a:rPr lang="en-US" altLang="zh-TW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ABS</a:t>
            </a:r>
            <a:r>
              <a:rPr lang="zh-TW" altLang="en-US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回饋。</a:t>
            </a:r>
            <a:endParaRPr lang="en-US" altLang="zh-TW" b="1" dirty="0" smtClean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5615CB-85F8-4078-99A5-32993BFDC401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23113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A81985-BF67-42CE-A645-D9419A246AEB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365757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DF6F-A826-4D33-B31D-91DC0F0BA7AF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65808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AE1DB2-0405-48FE-95AF-D5C1DC22B5BF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6111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04D4CC-2C98-43C9-93AE-DAD59948F4EA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33528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1BCC15-404B-4369-BB0C-56671512A1D4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72457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FB2F90-1F11-4BD3-B24F-1CBA8A8C69A1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25188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6D3AFF-5A3D-4C01-BBE9-5376A8548A7C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30767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DCFD9D-7846-4912-8639-7A984B5C92DC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838657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3383D-D921-4B75-859A-9FDF7C2E72E3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43383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CA23E8-4DC6-47A5-A483-8B6E001F4037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94476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67D39-9F13-4A4B-BEC3-1CCCE5878CF5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1792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389006-2262-4705-9B11-3B18AC7612DE}" type="datetime1">
              <a:rPr lang="zh-TW" altLang="en-US" smtClean="0"/>
              <a:t>2022/10/29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D54062-0F4C-486F-BCC7-15419E7AF76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6482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12833" y="269497"/>
            <a:ext cx="9968651" cy="5623305"/>
          </a:xfrm>
          <a:prstGeom prst="cloud">
            <a:avLst/>
          </a:prstGeom>
          <a:solidFill>
            <a:srgbClr val="FFC000"/>
          </a:solidFill>
        </p:spPr>
        <p:txBody>
          <a:bodyPr>
            <a:normAutofit/>
          </a:bodyPr>
          <a:lstStyle/>
          <a:p>
            <a:pPr algn="dist"/>
            <a:r>
              <a:rPr lang="zh-TW" altLang="en-US" b="1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請問 </a:t>
            </a:r>
            <a:r>
              <a:rPr lang="en-US" altLang="zh-TW" b="1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IT</a:t>
            </a:r>
            <a:r>
              <a:rPr lang="zh-TW" altLang="en-US" b="1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 前往分行能做什麼</a:t>
            </a:r>
            <a:r>
              <a:rPr lang="en-US" altLang="zh-TW" b="1" dirty="0" smtClean="0">
                <a:latin typeface="Adobe 繁黑體 Std B" panose="020B0700000000000000" pitchFamily="34" charset="-120"/>
                <a:ea typeface="Adobe 繁黑體 Std B" panose="020B0700000000000000" pitchFamily="34" charset="-120"/>
              </a:rPr>
              <a:t>?</a:t>
            </a:r>
            <a:endParaRPr lang="zh-TW" altLang="en-US" b="1" dirty="0">
              <a:latin typeface="Adobe 繁黑體 Std B" panose="020B0700000000000000" pitchFamily="34" charset="-120"/>
              <a:ea typeface="Adobe 繁黑體 Std B" panose="020B0700000000000000" pitchFamily="34" charset="-120"/>
            </a:endParaRPr>
          </a:p>
        </p:txBody>
      </p:sp>
      <p:pic>
        <p:nvPicPr>
          <p:cNvPr id="1026" name="Picture 2" descr="Question free ic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605" y="3776888"/>
            <a:ext cx="3081111" cy="3081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39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標題 3"/>
          <p:cNvSpPr txBox="1">
            <a:spLocks/>
          </p:cNvSpPr>
          <p:nvPr/>
        </p:nvSpPr>
        <p:spPr>
          <a:xfrm>
            <a:off x="0" y="2464707"/>
            <a:ext cx="10515600" cy="1325563"/>
          </a:xfrm>
          <a:prstGeom prst="rect">
            <a:avLst/>
          </a:prstGeom>
          <a:gradFill flip="none" rotWithShape="1">
            <a:gsLst>
              <a:gs pos="94000">
                <a:schemeClr val="accent1">
                  <a:lumMod val="5000"/>
                  <a:lumOff val="95000"/>
                  <a:alpha val="36000"/>
                </a:schemeClr>
              </a:gs>
              <a:gs pos="0">
                <a:srgbClr val="C2E2F4"/>
              </a:gs>
              <a:gs pos="24000">
                <a:schemeClr val="bg2"/>
              </a:gs>
              <a:gs pos="0">
                <a:srgbClr val="DFF0F9"/>
              </a:gs>
            </a:gsLst>
            <a:lin ang="0" scaled="1"/>
            <a:tileRect/>
          </a:gra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>
              <a:lnSpc>
                <a:spcPct val="90000"/>
              </a:lnSpc>
              <a:spcBef>
                <a:spcPct val="0"/>
              </a:spcBef>
              <a:buNone/>
              <a:defRPr sz="4400">
                <a:ln w="19050">
                  <a:noFill/>
                </a:ln>
                <a:solidFill>
                  <a:srgbClr val="6CBAE5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dobe Arabic" panose="02040503050201020203" pitchFamily="18" charset="-78"/>
              </a:defRPr>
            </a:lvl1pPr>
          </a:lstStyle>
          <a:p>
            <a:r>
              <a:rPr lang="zh-TW" altLang="en-US" b="1" dirty="0"/>
              <a:t>     每 日 作</a:t>
            </a:r>
            <a:r>
              <a:rPr lang="zh-TW" altLang="en-US" b="1" dirty="0" smtClean="0"/>
              <a:t> 息 表</a:t>
            </a:r>
            <a:endParaRPr lang="zh-TW" altLang="en-US" b="1" dirty="0"/>
          </a:p>
        </p:txBody>
      </p:sp>
      <p:grpSp>
        <p:nvGrpSpPr>
          <p:cNvPr id="5" name="群組 4"/>
          <p:cNvGrpSpPr/>
          <p:nvPr/>
        </p:nvGrpSpPr>
        <p:grpSpPr>
          <a:xfrm>
            <a:off x="3126762" y="2160588"/>
            <a:ext cx="10057165" cy="5697293"/>
            <a:chOff x="3710959" y="2465385"/>
            <a:chExt cx="10057165" cy="5697293"/>
          </a:xfrm>
        </p:grpSpPr>
        <p:sp>
          <p:nvSpPr>
            <p:cNvPr id="4" name="橢圓 3"/>
            <p:cNvSpPr/>
            <p:nvPr/>
          </p:nvSpPr>
          <p:spPr>
            <a:xfrm>
              <a:off x="3988301" y="3440337"/>
              <a:ext cx="7840841" cy="4722341"/>
            </a:xfrm>
            <a:custGeom>
              <a:avLst/>
              <a:gdLst>
                <a:gd name="connsiteX0" fmla="*/ 0 w 7837714"/>
                <a:gd name="connsiteY0" fmla="*/ 3810000 h 7620000"/>
                <a:gd name="connsiteX1" fmla="*/ 3918857 w 7837714"/>
                <a:gd name="connsiteY1" fmla="*/ 0 h 7620000"/>
                <a:gd name="connsiteX2" fmla="*/ 7837714 w 7837714"/>
                <a:gd name="connsiteY2" fmla="*/ 3810000 h 7620000"/>
                <a:gd name="connsiteX3" fmla="*/ 3918857 w 7837714"/>
                <a:gd name="connsiteY3" fmla="*/ 7620000 h 7620000"/>
                <a:gd name="connsiteX4" fmla="*/ 0 w 7837714"/>
                <a:gd name="connsiteY4" fmla="*/ 3810000 h 7620000"/>
                <a:gd name="connsiteX0" fmla="*/ 1251 w 7838965"/>
                <a:gd name="connsiteY0" fmla="*/ 3810000 h 4926358"/>
                <a:gd name="connsiteX1" fmla="*/ 3920108 w 7838965"/>
                <a:gd name="connsiteY1" fmla="*/ 0 h 4926358"/>
                <a:gd name="connsiteX2" fmla="*/ 7838965 w 7838965"/>
                <a:gd name="connsiteY2" fmla="*/ 3810000 h 4926358"/>
                <a:gd name="connsiteX3" fmla="*/ 3615308 w 7838965"/>
                <a:gd name="connsiteY3" fmla="*/ 4397829 h 4926358"/>
                <a:gd name="connsiteX4" fmla="*/ 1251 w 7838965"/>
                <a:gd name="connsiteY4" fmla="*/ 3810000 h 4926358"/>
                <a:gd name="connsiteX0" fmla="*/ 3127 w 7840841"/>
                <a:gd name="connsiteY0" fmla="*/ 3810000 h 4728564"/>
                <a:gd name="connsiteX1" fmla="*/ 3921984 w 7840841"/>
                <a:gd name="connsiteY1" fmla="*/ 0 h 4728564"/>
                <a:gd name="connsiteX2" fmla="*/ 7840841 w 7840841"/>
                <a:gd name="connsiteY2" fmla="*/ 3810000 h 4728564"/>
                <a:gd name="connsiteX3" fmla="*/ 4459013 w 7840841"/>
                <a:gd name="connsiteY3" fmla="*/ 3744686 h 4728564"/>
                <a:gd name="connsiteX4" fmla="*/ 3127 w 7840841"/>
                <a:gd name="connsiteY4" fmla="*/ 3810000 h 4728564"/>
                <a:gd name="connsiteX0" fmla="*/ 3127 w 7840841"/>
                <a:gd name="connsiteY0" fmla="*/ 3810000 h 4777325"/>
                <a:gd name="connsiteX1" fmla="*/ 3921984 w 7840841"/>
                <a:gd name="connsiteY1" fmla="*/ 0 h 4777325"/>
                <a:gd name="connsiteX2" fmla="*/ 7840841 w 7840841"/>
                <a:gd name="connsiteY2" fmla="*/ 3810000 h 4777325"/>
                <a:gd name="connsiteX3" fmla="*/ 4459013 w 7840841"/>
                <a:gd name="connsiteY3" fmla="*/ 3744686 h 4777325"/>
                <a:gd name="connsiteX4" fmla="*/ 3127 w 7840841"/>
                <a:gd name="connsiteY4" fmla="*/ 3810000 h 4777325"/>
                <a:gd name="connsiteX0" fmla="*/ 3127 w 7840841"/>
                <a:gd name="connsiteY0" fmla="*/ 3810000 h 4722341"/>
                <a:gd name="connsiteX1" fmla="*/ 3921984 w 7840841"/>
                <a:gd name="connsiteY1" fmla="*/ 0 h 4722341"/>
                <a:gd name="connsiteX2" fmla="*/ 7840841 w 7840841"/>
                <a:gd name="connsiteY2" fmla="*/ 3810000 h 4722341"/>
                <a:gd name="connsiteX3" fmla="*/ 4459013 w 7840841"/>
                <a:gd name="connsiteY3" fmla="*/ 3744686 h 4722341"/>
                <a:gd name="connsiteX4" fmla="*/ 3127 w 7840841"/>
                <a:gd name="connsiteY4" fmla="*/ 3810000 h 472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840841" h="4722341">
                  <a:moveTo>
                    <a:pt x="3127" y="3810000"/>
                  </a:moveTo>
                  <a:cubicBezTo>
                    <a:pt x="-86378" y="3185886"/>
                    <a:pt x="1757659" y="0"/>
                    <a:pt x="3921984" y="0"/>
                  </a:cubicBezTo>
                  <a:cubicBezTo>
                    <a:pt x="6086309" y="0"/>
                    <a:pt x="7840841" y="1705795"/>
                    <a:pt x="7840841" y="3810000"/>
                  </a:cubicBezTo>
                  <a:cubicBezTo>
                    <a:pt x="7840841" y="5914205"/>
                    <a:pt x="4954195" y="3715658"/>
                    <a:pt x="4459013" y="3744686"/>
                  </a:cubicBezTo>
                  <a:cubicBezTo>
                    <a:pt x="3963831" y="3773714"/>
                    <a:pt x="92632" y="4434114"/>
                    <a:pt x="3127" y="3810000"/>
                  </a:cubicBezTo>
                  <a:close/>
                </a:path>
              </a:pathLst>
            </a:custGeom>
            <a:solidFill>
              <a:srgbClr val="6CBAE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2052" name="Picture 4" descr="https://cdn-icons-png.flaticon.com/512/2655/2655603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979172" y="2465385"/>
              <a:ext cx="4644571" cy="4644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 descr="https://cdn-icons-png.flaticon.com/512/1752/1752265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438785" y="2920997"/>
              <a:ext cx="4329339" cy="4329340"/>
            </a:xfrm>
            <a:prstGeom prst="rect">
              <a:avLst/>
            </a:prstGeom>
            <a:noFill/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https://cdn-icons-png.flaticon.com/512/2655/2655606.png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10959" y="4354737"/>
              <a:ext cx="2895599" cy="2895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0951634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8884590"/>
              </p:ext>
            </p:extLst>
          </p:nvPr>
        </p:nvGraphicFramePr>
        <p:xfrm>
          <a:off x="0" y="-1"/>
          <a:ext cx="12192000" cy="685800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965200">
                  <a:extLst>
                    <a:ext uri="{9D8B030D-6E8A-4147-A177-3AD203B41FA5}">
                      <a16:colId xmlns:a16="http://schemas.microsoft.com/office/drawing/2014/main" val="1468131141"/>
                    </a:ext>
                  </a:extLst>
                </a:gridCol>
                <a:gridCol w="2407920">
                  <a:extLst>
                    <a:ext uri="{9D8B030D-6E8A-4147-A177-3AD203B41FA5}">
                      <a16:colId xmlns:a16="http://schemas.microsoft.com/office/drawing/2014/main" val="2890038046"/>
                    </a:ext>
                  </a:extLst>
                </a:gridCol>
                <a:gridCol w="2557780">
                  <a:extLst>
                    <a:ext uri="{9D8B030D-6E8A-4147-A177-3AD203B41FA5}">
                      <a16:colId xmlns:a16="http://schemas.microsoft.com/office/drawing/2014/main" val="3735523377"/>
                    </a:ext>
                  </a:extLst>
                </a:gridCol>
                <a:gridCol w="2311400">
                  <a:extLst>
                    <a:ext uri="{9D8B030D-6E8A-4147-A177-3AD203B41FA5}">
                      <a16:colId xmlns:a16="http://schemas.microsoft.com/office/drawing/2014/main" val="809282669"/>
                    </a:ext>
                  </a:extLst>
                </a:gridCol>
                <a:gridCol w="2527300">
                  <a:extLst>
                    <a:ext uri="{9D8B030D-6E8A-4147-A177-3AD203B41FA5}">
                      <a16:colId xmlns:a16="http://schemas.microsoft.com/office/drawing/2014/main" val="2571386869"/>
                    </a:ext>
                  </a:extLst>
                </a:gridCol>
                <a:gridCol w="1422400">
                  <a:extLst>
                    <a:ext uri="{9D8B030D-6E8A-4147-A177-3AD203B41FA5}">
                      <a16:colId xmlns:a16="http://schemas.microsoft.com/office/drawing/2014/main" val="1397778076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pPr algn="ctr"/>
                      <a:endParaRPr lang="zh-TW" altLang="en-US" sz="2400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lToB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10/10</a:t>
                      </a:r>
                    </a:p>
                    <a:p>
                      <a:pPr algn="ctr"/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(</a:t>
                      </a:r>
                      <a:r>
                        <a:rPr lang="zh-TW" altLang="en-US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一</a:t>
                      </a:r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zh-TW" altLang="en-US" sz="24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10/11</a:t>
                      </a:r>
                    </a:p>
                    <a:p>
                      <a:pPr algn="ctr"/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(</a:t>
                      </a:r>
                      <a:r>
                        <a:rPr lang="zh-TW" altLang="en-US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二</a:t>
                      </a:r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zh-TW" altLang="en-US" sz="24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10/12</a:t>
                      </a:r>
                    </a:p>
                    <a:p>
                      <a:pPr algn="ctr"/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(</a:t>
                      </a:r>
                      <a:r>
                        <a:rPr lang="zh-TW" altLang="en-US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三</a:t>
                      </a:r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zh-TW" altLang="en-US" sz="24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10/13</a:t>
                      </a:r>
                    </a:p>
                    <a:p>
                      <a:pPr algn="ctr"/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(</a:t>
                      </a:r>
                      <a:r>
                        <a:rPr lang="zh-TW" altLang="en-US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四</a:t>
                      </a:r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zh-TW" altLang="en-US" sz="24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10/14</a:t>
                      </a:r>
                    </a:p>
                    <a:p>
                      <a:pPr algn="ctr"/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(</a:t>
                      </a:r>
                      <a:r>
                        <a:rPr lang="zh-TW" altLang="en-US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五</a:t>
                      </a:r>
                      <a:r>
                        <a:rPr lang="en-US" altLang="zh-TW" sz="2400" dirty="0" smtClean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)</a:t>
                      </a:r>
                      <a:endParaRPr lang="zh-TW" altLang="en-US" sz="2400" dirty="0">
                        <a:solidFill>
                          <a:schemeClr val="bg2">
                            <a:lumMod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0336515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1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09:00</a:t>
                      </a:r>
                    </a:p>
                    <a:p>
                      <a:pPr marL="0" marR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1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|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TW" sz="2400" b="1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12:00</a:t>
                      </a:r>
                      <a:endParaRPr lang="zh-TW" altLang="en-US" sz="24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印鑑系統</a:t>
                      </a:r>
                      <a:endParaRPr lang="en-US" altLang="zh-TW" dirty="0" smtClean="0"/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重複登入錯誤</a:t>
                      </a:r>
                      <a:endParaRPr lang="en-US" altLang="zh-TW" dirty="0" smtClean="0"/>
                    </a:p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主管放行失敗</a:t>
                      </a:r>
                      <a:endParaRPr lang="en-US" altLang="zh-TW" dirty="0" smtClean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dirty="0" smtClean="0"/>
                        <a:t>Manual</a:t>
                      </a:r>
                      <a:r>
                        <a:rPr lang="zh-TW" altLang="en-US" dirty="0" smtClean="0"/>
                        <a:t> </a:t>
                      </a:r>
                      <a:r>
                        <a:rPr lang="en-US" altLang="zh-TW" dirty="0" smtClean="0"/>
                        <a:t>match</a:t>
                      </a:r>
                      <a:r>
                        <a:rPr lang="zh-TW" altLang="en-US" dirty="0" smtClean="0"/>
                        <a:t>銷帳</a:t>
                      </a:r>
                      <a:endParaRPr lang="en-US" altLang="zh-TW" dirty="0" smtClean="0"/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匯出交易地址問題</a:t>
                      </a:r>
                      <a:endParaRPr lang="en-US" altLang="zh-TW" dirty="0" smtClean="0"/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匯入交易帳號問題</a:t>
                      </a:r>
                      <a:endParaRPr lang="en-US" altLang="zh-TW" dirty="0" smtClean="0"/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2"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會議</a:t>
                      </a:r>
                      <a:endParaRPr lang="zh-TW" altLang="en-US" dirty="0"/>
                    </a:p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匯入交易狀態問題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分行主管交流</a:t>
                      </a:r>
                      <a:endParaRPr lang="en-US" altLang="zh-TW" dirty="0" smtClean="0"/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dirty="0" smtClean="0"/>
                        <a:t>ABS</a:t>
                      </a:r>
                      <a:r>
                        <a:rPr lang="zh-TW" altLang="en-US" dirty="0" smtClean="0"/>
                        <a:t>記憶體滿載</a:t>
                      </a:r>
                      <a:endParaRPr lang="en-US" altLang="zh-TW" dirty="0" smtClean="0"/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rowSpan="4">
                  <a:txBody>
                    <a:bodyPr/>
                    <a:lstStyle/>
                    <a:p>
                      <a:pPr algn="ctr"/>
                      <a:r>
                        <a:rPr lang="zh-TW" altLang="en-US" sz="2000" dirty="0" smtClean="0"/>
                        <a:t>搭機返台</a:t>
                      </a:r>
                      <a:endParaRPr lang="zh-TW" altLang="en-US" sz="2000" dirty="0"/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109342236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12:00</a:t>
                      </a:r>
                    </a:p>
                    <a:p>
                      <a:pPr algn="ctr"/>
                      <a:r>
                        <a:rPr lang="en-US" altLang="zh-TW" sz="2400" b="1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|</a:t>
                      </a:r>
                    </a:p>
                    <a:p>
                      <a:pPr algn="ctr"/>
                      <a:r>
                        <a:rPr lang="en-US" altLang="zh-TW" sz="2400" b="1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13:00</a:t>
                      </a:r>
                      <a:endParaRPr lang="zh-TW" altLang="en-US" sz="24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午餐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午餐</a:t>
                      </a:r>
                      <a:endParaRPr lang="en-US" altLang="zh-TW" dirty="0" smtClean="0"/>
                    </a:p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分行主管導覽市中心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pPr algn="l"/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午餐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2275097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13:00</a:t>
                      </a:r>
                    </a:p>
                    <a:p>
                      <a:pPr algn="ctr"/>
                      <a:r>
                        <a:rPr lang="en-US" altLang="zh-TW" sz="2400" b="1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|</a:t>
                      </a:r>
                    </a:p>
                    <a:p>
                      <a:pPr algn="ctr"/>
                      <a:r>
                        <a:rPr lang="en-US" altLang="zh-TW" sz="2400" b="1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18:00</a:t>
                      </a:r>
                      <a:endParaRPr lang="zh-TW" altLang="en-US" sz="24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dirty="0" smtClean="0"/>
                        <a:t>T24</a:t>
                      </a:r>
                      <a:r>
                        <a:rPr lang="zh-TW" altLang="en-US" dirty="0" smtClean="0"/>
                        <a:t>匯出交易重覆案件檢核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dirty="0" smtClean="0"/>
                        <a:t>GIB</a:t>
                      </a:r>
                      <a:r>
                        <a:rPr lang="zh-TW" altLang="en-US" dirty="0" smtClean="0"/>
                        <a:t>匯款國別</a:t>
                      </a:r>
                      <a:r>
                        <a:rPr lang="en-US" altLang="zh-TW" dirty="0" smtClean="0"/>
                        <a:t>XA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午餐</a:t>
                      </a:r>
                      <a:r>
                        <a:rPr lang="en-US" altLang="zh-TW" dirty="0" smtClean="0"/>
                        <a:t>(13:46)</a:t>
                      </a:r>
                    </a:p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匯入交易狀態討論</a:t>
                      </a:r>
                      <a:endParaRPr lang="en-US" altLang="zh-TW" dirty="0" smtClean="0"/>
                    </a:p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開立存同無法銷案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en-US" altLang="zh-TW" dirty="0" smtClean="0"/>
                        <a:t>ABS</a:t>
                      </a:r>
                      <a:r>
                        <a:rPr lang="zh-TW" altLang="en-US" dirty="0" smtClean="0"/>
                        <a:t> 重啟</a:t>
                      </a:r>
                      <a:r>
                        <a:rPr lang="en-US" altLang="zh-TW" dirty="0" smtClean="0"/>
                        <a:t>core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分行人員交流</a:t>
                      </a:r>
                      <a:endParaRPr lang="en-US" altLang="zh-TW" dirty="0" smtClean="0"/>
                    </a:p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開立存同問題解決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9383297"/>
                  </a:ext>
                </a:extLst>
              </a:tr>
              <a:tr h="137160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18:00</a:t>
                      </a:r>
                    </a:p>
                    <a:p>
                      <a:pPr algn="ctr"/>
                      <a:r>
                        <a:rPr lang="en-US" altLang="zh-TW" sz="2400" b="1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|</a:t>
                      </a:r>
                      <a:endParaRPr lang="zh-TW" altLang="en-US" sz="2400" b="1" dirty="0">
                        <a:solidFill>
                          <a:schemeClr val="bg1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關帳 </a:t>
                      </a:r>
                      <a:r>
                        <a:rPr lang="en-US" altLang="zh-TW" dirty="0" smtClean="0"/>
                        <a:t>(18:56) 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過版作業 </a:t>
                      </a:r>
                      <a:r>
                        <a:rPr lang="en-US" altLang="zh-TW" dirty="0" smtClean="0"/>
                        <a:t>(19:10)</a:t>
                      </a:r>
                    </a:p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下班 </a:t>
                      </a:r>
                      <a:r>
                        <a:rPr lang="en-US" altLang="zh-TW" dirty="0" smtClean="0"/>
                        <a:t>(20:00)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關帳 </a:t>
                      </a:r>
                      <a:r>
                        <a:rPr lang="en-US" altLang="zh-TW" dirty="0" smtClean="0"/>
                        <a:t>(19:30)</a:t>
                      </a:r>
                    </a:p>
                    <a:p>
                      <a:pPr marL="285750" indent="-285750" algn="l">
                        <a:buFont typeface="Arial" panose="020B0604020202020204" pitchFamily="34" charset="0"/>
                        <a:buChar char="•"/>
                      </a:pPr>
                      <a:r>
                        <a:rPr lang="zh-TW" altLang="en-US" dirty="0" smtClean="0"/>
                        <a:t>下班 </a:t>
                      </a:r>
                      <a:r>
                        <a:rPr lang="en-US" altLang="zh-TW" dirty="0" smtClean="0"/>
                        <a:t>(20:15)</a:t>
                      </a:r>
                      <a:endParaRPr lang="zh-TW" altLang="en-US" dirty="0"/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關帳 </a:t>
                      </a:r>
                      <a:r>
                        <a:rPr lang="en-US" altLang="zh-TW" dirty="0" smtClean="0"/>
                        <a:t>(20:13)</a:t>
                      </a:r>
                    </a:p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下班 </a:t>
                      </a:r>
                      <a:r>
                        <a:rPr lang="en-US" altLang="zh-TW" dirty="0" smtClean="0"/>
                        <a:t>(20:45)</a:t>
                      </a:r>
                      <a:endParaRPr lang="zh-TW" altLang="en-US" dirty="0" smtClean="0"/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關帳 </a:t>
                      </a:r>
                      <a:r>
                        <a:rPr lang="en-US" altLang="zh-TW" dirty="0" smtClean="0"/>
                        <a:t>(19:56) </a:t>
                      </a:r>
                    </a:p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下班 </a:t>
                      </a:r>
                      <a:r>
                        <a:rPr lang="en-US" altLang="zh-TW" dirty="0" smtClean="0"/>
                        <a:t>(20:05)</a:t>
                      </a:r>
                    </a:p>
                    <a:p>
                      <a:pPr marL="285750" marR="0" indent="-285750" algn="l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zh-TW" altLang="en-US" dirty="0" smtClean="0"/>
                        <a:t>分行主管導覽市中心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4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20948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632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3844" b="1380"/>
          <a:stretch/>
        </p:blipFill>
        <p:spPr>
          <a:xfrm>
            <a:off x="-19367" y="24684"/>
            <a:ext cx="12211367" cy="6848273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-26440" y="-72571"/>
            <a:ext cx="12218440" cy="6930571"/>
          </a:xfrm>
          <a:prstGeom prst="rect">
            <a:avLst/>
          </a:prstGeom>
          <a:solidFill>
            <a:srgbClr val="FFFFF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標題 6"/>
          <p:cNvSpPr>
            <a:spLocks noGrp="1"/>
          </p:cNvSpPr>
          <p:nvPr>
            <p:ph type="title"/>
          </p:nvPr>
        </p:nvSpPr>
        <p:spPr>
          <a:xfrm>
            <a:off x="571500" y="3392714"/>
            <a:ext cx="3364230" cy="1085579"/>
          </a:xfrm>
        </p:spPr>
        <p:txBody>
          <a:bodyPr/>
          <a:lstStyle/>
          <a:p>
            <a:pPr algn="dist"/>
            <a:r>
              <a:rPr lang="zh-TW" altLang="en-US" b="1" dirty="0">
                <a:ln w="12700">
                  <a:solidFill>
                    <a:schemeClr val="bg2"/>
                  </a:solidFill>
                </a:ln>
                <a:solidFill>
                  <a:srgbClr val="0A979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問</a:t>
            </a:r>
            <a:r>
              <a:rPr lang="zh-TW" altLang="en-US" b="1" dirty="0" smtClean="0">
                <a:ln w="12700">
                  <a:solidFill>
                    <a:schemeClr val="bg2"/>
                  </a:solidFill>
                </a:ln>
                <a:solidFill>
                  <a:srgbClr val="0A979E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題 處 理</a:t>
            </a:r>
            <a:endParaRPr lang="zh-TW" altLang="en-US" b="1" dirty="0">
              <a:ln w="12700">
                <a:solidFill>
                  <a:schemeClr val="bg2"/>
                </a:solidFill>
              </a:ln>
              <a:solidFill>
                <a:srgbClr val="0A979E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>
          <a:xfrm>
            <a:off x="9207500" y="6356354"/>
            <a:ext cx="2743200" cy="365125"/>
          </a:xfrm>
        </p:spPr>
        <p:txBody>
          <a:bodyPr/>
          <a:lstStyle/>
          <a:p>
            <a:fld id="{52D54062-0F4C-486F-BCC7-15419E7AF761}" type="slidenum">
              <a:rPr lang="zh-TW" altLang="en-US" smtClean="0"/>
              <a:t>4</a:t>
            </a:fld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7170" y="1056956"/>
            <a:ext cx="7222490" cy="478372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8" name="內容版面配置區 5"/>
          <p:cNvSpPr txBox="1">
            <a:spLocks/>
          </p:cNvSpPr>
          <p:nvPr/>
        </p:nvSpPr>
        <p:spPr>
          <a:xfrm>
            <a:off x="662940" y="4326230"/>
            <a:ext cx="4366260" cy="1348741"/>
          </a:xfrm>
          <a:prstGeom prst="round2SameRect">
            <a:avLst/>
          </a:prstGeom>
          <a:solidFill>
            <a:srgbClr val="F3EAE2">
              <a:alpha val="50196"/>
            </a:srgbClr>
          </a:solidFill>
          <a:ln w="19050">
            <a:solidFill>
              <a:schemeClr val="bg1"/>
            </a:solidFill>
            <a:prstDash val="sysDash"/>
          </a:ln>
        </p:spPr>
        <p:txBody>
          <a:bodyPr vert="horz" lIns="91440" tIns="45720" rIns="91440" bIns="45720" rtlCol="0" anchor="ctr">
            <a:normAutofit fontScale="92500"/>
          </a:bodyPr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dist" hangingPunct="0">
              <a:lnSpc>
                <a:spcPct val="100000"/>
              </a:lnSpc>
              <a:buNone/>
            </a:pPr>
            <a:r>
              <a:rPr lang="zh-TW" altLang="en-US" b="1" dirty="0" smtClean="0"/>
              <a:t>釐清分行人員遇到的問題，</a:t>
            </a:r>
            <a:endParaRPr lang="en-US" altLang="zh-TW" b="1" dirty="0" smtClean="0"/>
          </a:p>
          <a:p>
            <a:pPr marL="0" indent="0" algn="dist" hangingPunct="0">
              <a:lnSpc>
                <a:spcPct val="100000"/>
              </a:lnSpc>
              <a:buNone/>
            </a:pPr>
            <a:r>
              <a:rPr lang="zh-TW" altLang="en-US" b="1" dirty="0" smtClean="0"/>
              <a:t>從旁協助分行操作系統。</a:t>
            </a:r>
            <a:endParaRPr lang="en-US" altLang="zh-TW" b="1" dirty="0" smtClean="0"/>
          </a:p>
        </p:txBody>
      </p:sp>
    </p:spTree>
    <p:extLst>
      <p:ext uri="{BB962C8B-B14F-4D97-AF65-F5344CB8AC3E}">
        <p14:creationId xmlns:p14="http://schemas.microsoft.com/office/powerpoint/2010/main" val="219106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群組 9"/>
          <p:cNvGrpSpPr/>
          <p:nvPr/>
        </p:nvGrpSpPr>
        <p:grpSpPr>
          <a:xfrm>
            <a:off x="0" y="-437618"/>
            <a:ext cx="5148535" cy="5012272"/>
            <a:chOff x="0" y="-437618"/>
            <a:chExt cx="5148535" cy="5012272"/>
          </a:xfrm>
        </p:grpSpPr>
        <p:sp>
          <p:nvSpPr>
            <p:cNvPr id="8" name="流程圖: 顯示 7"/>
            <p:cNvSpPr/>
            <p:nvPr/>
          </p:nvSpPr>
          <p:spPr>
            <a:xfrm rot="5400000">
              <a:off x="73952" y="-499930"/>
              <a:ext cx="5000632" cy="5148535"/>
            </a:xfrm>
            <a:custGeom>
              <a:avLst/>
              <a:gdLst>
                <a:gd name="connsiteX0" fmla="*/ 0 w 10000"/>
                <a:gd name="connsiteY0" fmla="*/ 5000 h 10000"/>
                <a:gd name="connsiteX1" fmla="*/ 1667 w 10000"/>
                <a:gd name="connsiteY1" fmla="*/ 0 h 10000"/>
                <a:gd name="connsiteX2" fmla="*/ 8333 w 10000"/>
                <a:gd name="connsiteY2" fmla="*/ 0 h 10000"/>
                <a:gd name="connsiteX3" fmla="*/ 10000 w 10000"/>
                <a:gd name="connsiteY3" fmla="*/ 5000 h 10000"/>
                <a:gd name="connsiteX4" fmla="*/ 8333 w 10000"/>
                <a:gd name="connsiteY4" fmla="*/ 10000 h 10000"/>
                <a:gd name="connsiteX5" fmla="*/ 1667 w 10000"/>
                <a:gd name="connsiteY5" fmla="*/ 10000 h 10000"/>
                <a:gd name="connsiteX6" fmla="*/ 0 w 10000"/>
                <a:gd name="connsiteY6" fmla="*/ 5000 h 10000"/>
                <a:gd name="connsiteX0" fmla="*/ 0 w 8956"/>
                <a:gd name="connsiteY0" fmla="*/ 5444 h 10000"/>
                <a:gd name="connsiteX1" fmla="*/ 623 w 8956"/>
                <a:gd name="connsiteY1" fmla="*/ 0 h 10000"/>
                <a:gd name="connsiteX2" fmla="*/ 7289 w 8956"/>
                <a:gd name="connsiteY2" fmla="*/ 0 h 10000"/>
                <a:gd name="connsiteX3" fmla="*/ 8956 w 8956"/>
                <a:gd name="connsiteY3" fmla="*/ 5000 h 10000"/>
                <a:gd name="connsiteX4" fmla="*/ 7289 w 8956"/>
                <a:gd name="connsiteY4" fmla="*/ 10000 h 10000"/>
                <a:gd name="connsiteX5" fmla="*/ 623 w 8956"/>
                <a:gd name="connsiteY5" fmla="*/ 10000 h 10000"/>
                <a:gd name="connsiteX6" fmla="*/ 0 w 8956"/>
                <a:gd name="connsiteY6" fmla="*/ 5444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56" h="10000">
                  <a:moveTo>
                    <a:pt x="0" y="5444"/>
                  </a:moveTo>
                  <a:cubicBezTo>
                    <a:pt x="208" y="3629"/>
                    <a:pt x="415" y="1815"/>
                    <a:pt x="623" y="0"/>
                  </a:cubicBezTo>
                  <a:lnTo>
                    <a:pt x="7289" y="0"/>
                  </a:lnTo>
                  <a:cubicBezTo>
                    <a:pt x="8210" y="0"/>
                    <a:pt x="8956" y="2239"/>
                    <a:pt x="8956" y="5000"/>
                  </a:cubicBezTo>
                  <a:cubicBezTo>
                    <a:pt x="8956" y="7761"/>
                    <a:pt x="8210" y="10000"/>
                    <a:pt x="7289" y="10000"/>
                  </a:cubicBezTo>
                  <a:lnTo>
                    <a:pt x="623" y="10000"/>
                  </a:lnTo>
                  <a:cubicBezTo>
                    <a:pt x="415" y="8481"/>
                    <a:pt x="208" y="6963"/>
                    <a:pt x="0" y="5444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9" name="流程圖: 顯示 8"/>
            <p:cNvSpPr/>
            <p:nvPr/>
          </p:nvSpPr>
          <p:spPr>
            <a:xfrm rot="5400000">
              <a:off x="285300" y="-402880"/>
              <a:ext cx="4589362" cy="4519885"/>
            </a:xfrm>
            <a:custGeom>
              <a:avLst/>
              <a:gdLst>
                <a:gd name="connsiteX0" fmla="*/ 0 w 10000"/>
                <a:gd name="connsiteY0" fmla="*/ 5000 h 10000"/>
                <a:gd name="connsiteX1" fmla="*/ 1667 w 10000"/>
                <a:gd name="connsiteY1" fmla="*/ 0 h 10000"/>
                <a:gd name="connsiteX2" fmla="*/ 8333 w 10000"/>
                <a:gd name="connsiteY2" fmla="*/ 0 h 10000"/>
                <a:gd name="connsiteX3" fmla="*/ 10000 w 10000"/>
                <a:gd name="connsiteY3" fmla="*/ 5000 h 10000"/>
                <a:gd name="connsiteX4" fmla="*/ 8333 w 10000"/>
                <a:gd name="connsiteY4" fmla="*/ 10000 h 10000"/>
                <a:gd name="connsiteX5" fmla="*/ 1667 w 10000"/>
                <a:gd name="connsiteY5" fmla="*/ 10000 h 10000"/>
                <a:gd name="connsiteX6" fmla="*/ 0 w 10000"/>
                <a:gd name="connsiteY6" fmla="*/ 5000 h 10000"/>
                <a:gd name="connsiteX0" fmla="*/ 0 w 8893"/>
                <a:gd name="connsiteY0" fmla="*/ 5379 h 10000"/>
                <a:gd name="connsiteX1" fmla="*/ 560 w 8893"/>
                <a:gd name="connsiteY1" fmla="*/ 0 h 10000"/>
                <a:gd name="connsiteX2" fmla="*/ 7226 w 8893"/>
                <a:gd name="connsiteY2" fmla="*/ 0 h 10000"/>
                <a:gd name="connsiteX3" fmla="*/ 8893 w 8893"/>
                <a:gd name="connsiteY3" fmla="*/ 5000 h 10000"/>
                <a:gd name="connsiteX4" fmla="*/ 7226 w 8893"/>
                <a:gd name="connsiteY4" fmla="*/ 10000 h 10000"/>
                <a:gd name="connsiteX5" fmla="*/ 560 w 8893"/>
                <a:gd name="connsiteY5" fmla="*/ 10000 h 10000"/>
                <a:gd name="connsiteX6" fmla="*/ 0 w 8893"/>
                <a:gd name="connsiteY6" fmla="*/ 5379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93" h="10000">
                  <a:moveTo>
                    <a:pt x="0" y="5379"/>
                  </a:moveTo>
                  <a:cubicBezTo>
                    <a:pt x="187" y="3586"/>
                    <a:pt x="373" y="1793"/>
                    <a:pt x="560" y="0"/>
                  </a:cubicBezTo>
                  <a:lnTo>
                    <a:pt x="7226" y="0"/>
                  </a:lnTo>
                  <a:cubicBezTo>
                    <a:pt x="8147" y="0"/>
                    <a:pt x="8893" y="2239"/>
                    <a:pt x="8893" y="5000"/>
                  </a:cubicBezTo>
                  <a:cubicBezTo>
                    <a:pt x="8893" y="7761"/>
                    <a:pt x="8147" y="10000"/>
                    <a:pt x="7226" y="10000"/>
                  </a:cubicBezTo>
                  <a:lnTo>
                    <a:pt x="560" y="10000"/>
                  </a:lnTo>
                  <a:cubicBezTo>
                    <a:pt x="373" y="8460"/>
                    <a:pt x="187" y="6919"/>
                    <a:pt x="0" y="5379"/>
                  </a:cubicBezTo>
                  <a:close/>
                </a:path>
              </a:pathLst>
            </a:custGeom>
            <a:noFill/>
            <a:ln w="190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sp>
        <p:nvSpPr>
          <p:cNvPr id="7" name="標題 6"/>
          <p:cNvSpPr txBox="1">
            <a:spLocks/>
          </p:cNvSpPr>
          <p:nvPr/>
        </p:nvSpPr>
        <p:spPr>
          <a:xfrm>
            <a:off x="662294" y="1460318"/>
            <a:ext cx="336423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dist"/>
            <a:r>
              <a:rPr lang="zh-TW" altLang="en-US" b="1" dirty="0">
                <a:solidFill>
                  <a:srgbClr val="0A979E"/>
                </a:solidFill>
              </a:rPr>
              <a:t>即</a:t>
            </a:r>
            <a:r>
              <a:rPr lang="zh-TW" altLang="en-US" b="1" dirty="0" smtClean="0">
                <a:solidFill>
                  <a:srgbClr val="0A979E"/>
                </a:solidFill>
              </a:rPr>
              <a:t> </a:t>
            </a:r>
            <a:r>
              <a:rPr lang="zh-TW" altLang="en-US" b="1" dirty="0">
                <a:solidFill>
                  <a:srgbClr val="0A979E"/>
                </a:solidFill>
              </a:rPr>
              <a:t>時</a:t>
            </a:r>
            <a:r>
              <a:rPr lang="zh-TW" altLang="en-US" b="1" dirty="0" smtClean="0">
                <a:solidFill>
                  <a:srgbClr val="0A979E"/>
                </a:solidFill>
              </a:rPr>
              <a:t> </a:t>
            </a:r>
            <a:r>
              <a:rPr lang="zh-TW" altLang="en-US" b="1" dirty="0">
                <a:solidFill>
                  <a:srgbClr val="0A979E"/>
                </a:solidFill>
              </a:rPr>
              <a:t>討</a:t>
            </a:r>
            <a:r>
              <a:rPr lang="zh-TW" altLang="en-US" b="1" dirty="0" smtClean="0">
                <a:solidFill>
                  <a:srgbClr val="0A979E"/>
                </a:solidFill>
              </a:rPr>
              <a:t> </a:t>
            </a:r>
            <a:r>
              <a:rPr lang="zh-TW" altLang="en-US" b="1" dirty="0">
                <a:solidFill>
                  <a:srgbClr val="0A979E"/>
                </a:solidFill>
              </a:rPr>
              <a:t>論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6400" y="902335"/>
            <a:ext cx="7487920" cy="561594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5" name="內容版面配置區 5"/>
          <p:cNvSpPr>
            <a:spLocks noGrp="1"/>
          </p:cNvSpPr>
          <p:nvPr>
            <p:ph idx="1"/>
          </p:nvPr>
        </p:nvSpPr>
        <p:spPr>
          <a:xfrm>
            <a:off x="472417" y="3564415"/>
            <a:ext cx="4203700" cy="2582226"/>
          </a:xfrm>
          <a:prstGeom prst="wedgeRoundRectCallout">
            <a:avLst>
              <a:gd name="adj1" fmla="val 65858"/>
              <a:gd name="adj2" fmla="val 23630"/>
              <a:gd name="adj3" fmla="val 16667"/>
            </a:avLst>
          </a:prstGeom>
          <a:solidFill>
            <a:srgbClr val="F2F2F2">
              <a:alpha val="69804"/>
            </a:srgbClr>
          </a:solidFill>
          <a:ln w="28575">
            <a:solidFill>
              <a:schemeClr val="bg1"/>
            </a:solidFill>
          </a:ln>
        </p:spPr>
        <p:txBody>
          <a:bodyPr anchor="ctr"/>
          <a:lstStyle/>
          <a:p>
            <a:pPr marL="0" indent="0">
              <a:lnSpc>
                <a:spcPct val="150000"/>
              </a:lnSpc>
              <a:buNone/>
            </a:pPr>
            <a:r>
              <a:rPr lang="zh-TW" altLang="en-US" dirty="0"/>
              <a:t>與</a:t>
            </a:r>
            <a:r>
              <a:rPr lang="zh-TW" altLang="en-US" dirty="0" smtClean="0"/>
              <a:t>分行主管討論</a:t>
            </a:r>
            <a:r>
              <a:rPr lang="zh-TW" altLang="en-US" dirty="0"/>
              <a:t>問題的發生情境</a:t>
            </a:r>
            <a:r>
              <a:rPr lang="zh-TW" altLang="en-US" dirty="0" smtClean="0"/>
              <a:t>，並提出預期採取的解決方式。</a:t>
            </a:r>
            <a:endParaRPr lang="zh-TW" alt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9448800" y="6518275"/>
            <a:ext cx="2743200" cy="365125"/>
          </a:xfrm>
        </p:spPr>
        <p:txBody>
          <a:bodyPr/>
          <a:lstStyle/>
          <a:p>
            <a:fld id="{52D54062-0F4C-486F-BCC7-15419E7AF761}" type="slidenum">
              <a:rPr lang="zh-TW" altLang="en-US" smtClean="0"/>
              <a:t>5</a:t>
            </a:fld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05953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819838" y="12551"/>
            <a:ext cx="841218" cy="6845449"/>
          </a:xfrm>
        </p:spPr>
        <p:txBody>
          <a:bodyPr/>
          <a:lstStyle/>
          <a:p>
            <a:pPr algn="ctr"/>
            <a:r>
              <a:rPr lang="zh-TW" altLang="en-US" b="1" dirty="0" smtClean="0">
                <a:solidFill>
                  <a:srgbClr val="0A979E"/>
                </a:solidFill>
              </a:rPr>
              <a:t>處於第一線的心得</a:t>
            </a:r>
            <a:endParaRPr lang="zh-TW" altLang="en-US" b="1" dirty="0">
              <a:solidFill>
                <a:srgbClr val="0A979E"/>
              </a:solidFill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9780" y="412003"/>
            <a:ext cx="8037168" cy="602515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2" name="投影片編號版面配置區 1"/>
          <p:cNvSpPr>
            <a:spLocks noGrp="1"/>
          </p:cNvSpPr>
          <p:nvPr>
            <p:ph type="sldNum" sz="quarter" idx="12"/>
          </p:nvPr>
        </p:nvSpPr>
        <p:spPr>
          <a:xfrm>
            <a:off x="9359900" y="6437160"/>
            <a:ext cx="2743200" cy="365125"/>
          </a:xfrm>
        </p:spPr>
        <p:txBody>
          <a:bodyPr/>
          <a:lstStyle/>
          <a:p>
            <a:fld id="{52D54062-0F4C-486F-BCC7-15419E7AF761}" type="slidenum">
              <a:rPr lang="zh-TW" altLang="en-US" smtClean="0"/>
              <a:t>6</a:t>
            </a:fld>
            <a:endParaRPr lang="zh-TW" altLang="en-US"/>
          </a:p>
        </p:txBody>
      </p:sp>
      <p:sp>
        <p:nvSpPr>
          <p:cNvPr id="3" name="流程圖: 替代程序 2"/>
          <p:cNvSpPr/>
          <p:nvPr/>
        </p:nvSpPr>
        <p:spPr>
          <a:xfrm>
            <a:off x="10561372" y="3707157"/>
            <a:ext cx="787400" cy="2019300"/>
          </a:xfrm>
          <a:prstGeom prst="flowChartAlternateProcess">
            <a:avLst/>
          </a:prstGeom>
          <a:solidFill>
            <a:srgbClr val="F3EAE2">
              <a:alpha val="25098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TW" altLang="en-US" sz="28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回饋</a:t>
            </a:r>
            <a:r>
              <a:rPr lang="zh-TW" altLang="en-US" sz="2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建議</a:t>
            </a:r>
          </a:p>
        </p:txBody>
      </p:sp>
      <p:sp>
        <p:nvSpPr>
          <p:cNvPr id="7" name="流程圖: 替代程序 6"/>
          <p:cNvSpPr/>
          <p:nvPr/>
        </p:nvSpPr>
        <p:spPr>
          <a:xfrm>
            <a:off x="10561372" y="1122707"/>
            <a:ext cx="847804" cy="1917700"/>
          </a:xfrm>
          <a:prstGeom prst="flowChartAlternateProcess">
            <a:avLst/>
          </a:prstGeom>
          <a:solidFill>
            <a:srgbClr val="F3EAE2">
              <a:alpha val="25098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TW" altLang="en-US" sz="2800" b="1" dirty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實務情境</a:t>
            </a:r>
          </a:p>
        </p:txBody>
      </p:sp>
      <p:sp>
        <p:nvSpPr>
          <p:cNvPr id="8" name="流程圖: 替代程序 7"/>
          <p:cNvSpPr/>
          <p:nvPr/>
        </p:nvSpPr>
        <p:spPr>
          <a:xfrm>
            <a:off x="9923310" y="2666757"/>
            <a:ext cx="787400" cy="2019300"/>
          </a:xfrm>
          <a:prstGeom prst="flowChartAlternateProcess">
            <a:avLst/>
          </a:prstGeom>
          <a:solidFill>
            <a:srgbClr val="F3EAE2">
              <a:alpha val="25098"/>
            </a:srgbClr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zh-TW" altLang="en-US" sz="2800" b="1" dirty="0" smtClean="0"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即時排障</a:t>
            </a:r>
            <a:endParaRPr lang="zh-TW" altLang="en-US" sz="2800" b="1" dirty="0"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35677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0" y="2704153"/>
            <a:ext cx="12191999" cy="1204908"/>
          </a:xfrm>
        </p:spPr>
        <p:txBody>
          <a:bodyPr/>
          <a:lstStyle/>
          <a:p>
            <a:pPr algn="ctr"/>
            <a:r>
              <a:rPr lang="zh-TW" altLang="en-US" b="1" dirty="0" smtClean="0">
                <a:solidFill>
                  <a:srgbClr val="0A979E"/>
                </a:solidFill>
              </a:rPr>
              <a:t>感  謝  聆  聽</a:t>
            </a:r>
            <a:endParaRPr lang="zh-TW" altLang="en-US" b="1" dirty="0">
              <a:solidFill>
                <a:srgbClr val="0A979E"/>
              </a:solidFill>
            </a:endParaRPr>
          </a:p>
        </p:txBody>
      </p:sp>
      <p:sp>
        <p:nvSpPr>
          <p:cNvPr id="2" name="流程圖: 抽選 1"/>
          <p:cNvSpPr/>
          <p:nvPr/>
        </p:nvSpPr>
        <p:spPr>
          <a:xfrm>
            <a:off x="0" y="4628592"/>
            <a:ext cx="3851910" cy="2229408"/>
          </a:xfrm>
          <a:custGeom>
            <a:avLst/>
            <a:gdLst>
              <a:gd name="connsiteX0" fmla="*/ 0 w 10000"/>
              <a:gd name="connsiteY0" fmla="*/ 10000 h 10000"/>
              <a:gd name="connsiteX1" fmla="*/ 5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7033 w 10000"/>
              <a:gd name="connsiteY3" fmla="*/ 2872 h 10000"/>
              <a:gd name="connsiteX4" fmla="*/ 10000 w 10000"/>
              <a:gd name="connsiteY4" fmla="*/ 10000 h 10000"/>
              <a:gd name="connsiteX5" fmla="*/ 0 w 10000"/>
              <a:gd name="connsiteY5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7033 w 10000"/>
              <a:gd name="connsiteY3" fmla="*/ 2872 h 10000"/>
              <a:gd name="connsiteX4" fmla="*/ 10000 w 10000"/>
              <a:gd name="connsiteY4" fmla="*/ 10000 h 10000"/>
              <a:gd name="connsiteX5" fmla="*/ 0 w 10000"/>
              <a:gd name="connsiteY5" fmla="*/ 10000 h 10000"/>
              <a:gd name="connsiteX0" fmla="*/ 0 w 10000"/>
              <a:gd name="connsiteY0" fmla="*/ 9538 h 9538"/>
              <a:gd name="connsiteX1" fmla="*/ 3294 w 10000"/>
              <a:gd name="connsiteY1" fmla="*/ 1230 h 9538"/>
              <a:gd name="connsiteX2" fmla="*/ 5030 w 10000"/>
              <a:gd name="connsiteY2" fmla="*/ 0 h 9538"/>
              <a:gd name="connsiteX3" fmla="*/ 7033 w 10000"/>
              <a:gd name="connsiteY3" fmla="*/ 2410 h 9538"/>
              <a:gd name="connsiteX4" fmla="*/ 10000 w 10000"/>
              <a:gd name="connsiteY4" fmla="*/ 9538 h 9538"/>
              <a:gd name="connsiteX5" fmla="*/ 0 w 10000"/>
              <a:gd name="connsiteY5" fmla="*/ 9538 h 9538"/>
              <a:gd name="connsiteX0" fmla="*/ 0 w 10000"/>
              <a:gd name="connsiteY0" fmla="*/ 10105 h 10105"/>
              <a:gd name="connsiteX1" fmla="*/ 3294 w 10000"/>
              <a:gd name="connsiteY1" fmla="*/ 1395 h 10105"/>
              <a:gd name="connsiteX2" fmla="*/ 5030 w 10000"/>
              <a:gd name="connsiteY2" fmla="*/ 105 h 10105"/>
              <a:gd name="connsiteX3" fmla="*/ 7033 w 10000"/>
              <a:gd name="connsiteY3" fmla="*/ 2632 h 10105"/>
              <a:gd name="connsiteX4" fmla="*/ 10000 w 10000"/>
              <a:gd name="connsiteY4" fmla="*/ 10105 h 10105"/>
              <a:gd name="connsiteX5" fmla="*/ 0 w 10000"/>
              <a:gd name="connsiteY5" fmla="*/ 10105 h 10105"/>
              <a:gd name="connsiteX0" fmla="*/ 0 w 10000"/>
              <a:gd name="connsiteY0" fmla="*/ 10105 h 10105"/>
              <a:gd name="connsiteX1" fmla="*/ 3294 w 10000"/>
              <a:gd name="connsiteY1" fmla="*/ 1395 h 10105"/>
              <a:gd name="connsiteX2" fmla="*/ 5030 w 10000"/>
              <a:gd name="connsiteY2" fmla="*/ 105 h 10105"/>
              <a:gd name="connsiteX3" fmla="*/ 7033 w 10000"/>
              <a:gd name="connsiteY3" fmla="*/ 2632 h 10105"/>
              <a:gd name="connsiteX4" fmla="*/ 10000 w 10000"/>
              <a:gd name="connsiteY4" fmla="*/ 10105 h 10105"/>
              <a:gd name="connsiteX5" fmla="*/ 0 w 10000"/>
              <a:gd name="connsiteY5" fmla="*/ 10105 h 10105"/>
              <a:gd name="connsiteX0" fmla="*/ 0 w 10000"/>
              <a:gd name="connsiteY0" fmla="*/ 10523 h 10523"/>
              <a:gd name="connsiteX1" fmla="*/ 3294 w 10000"/>
              <a:gd name="connsiteY1" fmla="*/ 1813 h 10523"/>
              <a:gd name="connsiteX2" fmla="*/ 4971 w 10000"/>
              <a:gd name="connsiteY2" fmla="*/ 39 h 10523"/>
              <a:gd name="connsiteX3" fmla="*/ 7033 w 10000"/>
              <a:gd name="connsiteY3" fmla="*/ 3050 h 10523"/>
              <a:gd name="connsiteX4" fmla="*/ 10000 w 10000"/>
              <a:gd name="connsiteY4" fmla="*/ 10523 h 10523"/>
              <a:gd name="connsiteX5" fmla="*/ 0 w 10000"/>
              <a:gd name="connsiteY5" fmla="*/ 10523 h 10523"/>
              <a:gd name="connsiteX0" fmla="*/ 0 w 10000"/>
              <a:gd name="connsiteY0" fmla="*/ 10486 h 10486"/>
              <a:gd name="connsiteX1" fmla="*/ 3294 w 10000"/>
              <a:gd name="connsiteY1" fmla="*/ 1776 h 10486"/>
              <a:gd name="connsiteX2" fmla="*/ 4971 w 10000"/>
              <a:gd name="connsiteY2" fmla="*/ 2 h 10486"/>
              <a:gd name="connsiteX3" fmla="*/ 7033 w 10000"/>
              <a:gd name="connsiteY3" fmla="*/ 3013 h 10486"/>
              <a:gd name="connsiteX4" fmla="*/ 10000 w 10000"/>
              <a:gd name="connsiteY4" fmla="*/ 10486 h 10486"/>
              <a:gd name="connsiteX5" fmla="*/ 0 w 10000"/>
              <a:gd name="connsiteY5" fmla="*/ 10486 h 10486"/>
              <a:gd name="connsiteX0" fmla="*/ 0 w 10000"/>
              <a:gd name="connsiteY0" fmla="*/ 10489 h 10489"/>
              <a:gd name="connsiteX1" fmla="*/ 3294 w 10000"/>
              <a:gd name="connsiteY1" fmla="*/ 1779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433 w 10000"/>
              <a:gd name="connsiteY1" fmla="*/ 4145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433 w 10000"/>
              <a:gd name="connsiteY1" fmla="*/ 4145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6 h 10486"/>
              <a:gd name="connsiteX1" fmla="*/ 2107 w 10000"/>
              <a:gd name="connsiteY1" fmla="*/ 4841 h 10486"/>
              <a:gd name="connsiteX2" fmla="*/ 4971 w 10000"/>
              <a:gd name="connsiteY2" fmla="*/ 2 h 10486"/>
              <a:gd name="connsiteX3" fmla="*/ 7626 w 10000"/>
              <a:gd name="connsiteY3" fmla="*/ 4626 h 10486"/>
              <a:gd name="connsiteX4" fmla="*/ 10000 w 10000"/>
              <a:gd name="connsiteY4" fmla="*/ 10486 h 10486"/>
              <a:gd name="connsiteX5" fmla="*/ 0 w 10000"/>
              <a:gd name="connsiteY5" fmla="*/ 10486 h 10486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7626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7626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8012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8012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487">
                <a:moveTo>
                  <a:pt x="0" y="10487"/>
                </a:moveTo>
                <a:cubicBezTo>
                  <a:pt x="1137" y="8049"/>
                  <a:pt x="1118" y="8301"/>
                  <a:pt x="2107" y="4842"/>
                </a:cubicBezTo>
                <a:cubicBezTo>
                  <a:pt x="3190" y="1616"/>
                  <a:pt x="3591" y="-51"/>
                  <a:pt x="4971" y="3"/>
                </a:cubicBezTo>
                <a:cubicBezTo>
                  <a:pt x="5569" y="-14"/>
                  <a:pt x="6673" y="-141"/>
                  <a:pt x="8012" y="4627"/>
                </a:cubicBezTo>
                <a:cubicBezTo>
                  <a:pt x="8981" y="8515"/>
                  <a:pt x="9209" y="8534"/>
                  <a:pt x="10000" y="10487"/>
                </a:cubicBezTo>
                <a:lnTo>
                  <a:pt x="0" y="10487"/>
                </a:lnTo>
                <a:close/>
              </a:path>
            </a:pathLst>
          </a:custGeom>
          <a:solidFill>
            <a:srgbClr val="0A97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" name="流程圖: 抽選 1"/>
          <p:cNvSpPr/>
          <p:nvPr/>
        </p:nvSpPr>
        <p:spPr>
          <a:xfrm>
            <a:off x="5635786" y="5142044"/>
            <a:ext cx="2925284" cy="1693096"/>
          </a:xfrm>
          <a:custGeom>
            <a:avLst/>
            <a:gdLst>
              <a:gd name="connsiteX0" fmla="*/ 0 w 10000"/>
              <a:gd name="connsiteY0" fmla="*/ 10000 h 10000"/>
              <a:gd name="connsiteX1" fmla="*/ 5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7033 w 10000"/>
              <a:gd name="connsiteY3" fmla="*/ 2872 h 10000"/>
              <a:gd name="connsiteX4" fmla="*/ 10000 w 10000"/>
              <a:gd name="connsiteY4" fmla="*/ 10000 h 10000"/>
              <a:gd name="connsiteX5" fmla="*/ 0 w 10000"/>
              <a:gd name="connsiteY5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7033 w 10000"/>
              <a:gd name="connsiteY3" fmla="*/ 2872 h 10000"/>
              <a:gd name="connsiteX4" fmla="*/ 10000 w 10000"/>
              <a:gd name="connsiteY4" fmla="*/ 10000 h 10000"/>
              <a:gd name="connsiteX5" fmla="*/ 0 w 10000"/>
              <a:gd name="connsiteY5" fmla="*/ 10000 h 10000"/>
              <a:gd name="connsiteX0" fmla="*/ 0 w 10000"/>
              <a:gd name="connsiteY0" fmla="*/ 9538 h 9538"/>
              <a:gd name="connsiteX1" fmla="*/ 3294 w 10000"/>
              <a:gd name="connsiteY1" fmla="*/ 1230 h 9538"/>
              <a:gd name="connsiteX2" fmla="*/ 5030 w 10000"/>
              <a:gd name="connsiteY2" fmla="*/ 0 h 9538"/>
              <a:gd name="connsiteX3" fmla="*/ 7033 w 10000"/>
              <a:gd name="connsiteY3" fmla="*/ 2410 h 9538"/>
              <a:gd name="connsiteX4" fmla="*/ 10000 w 10000"/>
              <a:gd name="connsiteY4" fmla="*/ 9538 h 9538"/>
              <a:gd name="connsiteX5" fmla="*/ 0 w 10000"/>
              <a:gd name="connsiteY5" fmla="*/ 9538 h 9538"/>
              <a:gd name="connsiteX0" fmla="*/ 0 w 10000"/>
              <a:gd name="connsiteY0" fmla="*/ 10105 h 10105"/>
              <a:gd name="connsiteX1" fmla="*/ 3294 w 10000"/>
              <a:gd name="connsiteY1" fmla="*/ 1395 h 10105"/>
              <a:gd name="connsiteX2" fmla="*/ 5030 w 10000"/>
              <a:gd name="connsiteY2" fmla="*/ 105 h 10105"/>
              <a:gd name="connsiteX3" fmla="*/ 7033 w 10000"/>
              <a:gd name="connsiteY3" fmla="*/ 2632 h 10105"/>
              <a:gd name="connsiteX4" fmla="*/ 10000 w 10000"/>
              <a:gd name="connsiteY4" fmla="*/ 10105 h 10105"/>
              <a:gd name="connsiteX5" fmla="*/ 0 w 10000"/>
              <a:gd name="connsiteY5" fmla="*/ 10105 h 10105"/>
              <a:gd name="connsiteX0" fmla="*/ 0 w 10000"/>
              <a:gd name="connsiteY0" fmla="*/ 10105 h 10105"/>
              <a:gd name="connsiteX1" fmla="*/ 3294 w 10000"/>
              <a:gd name="connsiteY1" fmla="*/ 1395 h 10105"/>
              <a:gd name="connsiteX2" fmla="*/ 5030 w 10000"/>
              <a:gd name="connsiteY2" fmla="*/ 105 h 10105"/>
              <a:gd name="connsiteX3" fmla="*/ 7033 w 10000"/>
              <a:gd name="connsiteY3" fmla="*/ 2632 h 10105"/>
              <a:gd name="connsiteX4" fmla="*/ 10000 w 10000"/>
              <a:gd name="connsiteY4" fmla="*/ 10105 h 10105"/>
              <a:gd name="connsiteX5" fmla="*/ 0 w 10000"/>
              <a:gd name="connsiteY5" fmla="*/ 10105 h 10105"/>
              <a:gd name="connsiteX0" fmla="*/ 0 w 10000"/>
              <a:gd name="connsiteY0" fmla="*/ 10523 h 10523"/>
              <a:gd name="connsiteX1" fmla="*/ 3294 w 10000"/>
              <a:gd name="connsiteY1" fmla="*/ 1813 h 10523"/>
              <a:gd name="connsiteX2" fmla="*/ 4971 w 10000"/>
              <a:gd name="connsiteY2" fmla="*/ 39 h 10523"/>
              <a:gd name="connsiteX3" fmla="*/ 7033 w 10000"/>
              <a:gd name="connsiteY3" fmla="*/ 3050 h 10523"/>
              <a:gd name="connsiteX4" fmla="*/ 10000 w 10000"/>
              <a:gd name="connsiteY4" fmla="*/ 10523 h 10523"/>
              <a:gd name="connsiteX5" fmla="*/ 0 w 10000"/>
              <a:gd name="connsiteY5" fmla="*/ 10523 h 10523"/>
              <a:gd name="connsiteX0" fmla="*/ 0 w 10000"/>
              <a:gd name="connsiteY0" fmla="*/ 10486 h 10486"/>
              <a:gd name="connsiteX1" fmla="*/ 3294 w 10000"/>
              <a:gd name="connsiteY1" fmla="*/ 1776 h 10486"/>
              <a:gd name="connsiteX2" fmla="*/ 4971 w 10000"/>
              <a:gd name="connsiteY2" fmla="*/ 2 h 10486"/>
              <a:gd name="connsiteX3" fmla="*/ 7033 w 10000"/>
              <a:gd name="connsiteY3" fmla="*/ 3013 h 10486"/>
              <a:gd name="connsiteX4" fmla="*/ 10000 w 10000"/>
              <a:gd name="connsiteY4" fmla="*/ 10486 h 10486"/>
              <a:gd name="connsiteX5" fmla="*/ 0 w 10000"/>
              <a:gd name="connsiteY5" fmla="*/ 10486 h 10486"/>
              <a:gd name="connsiteX0" fmla="*/ 0 w 10000"/>
              <a:gd name="connsiteY0" fmla="*/ 10489 h 10489"/>
              <a:gd name="connsiteX1" fmla="*/ 3294 w 10000"/>
              <a:gd name="connsiteY1" fmla="*/ 1779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433 w 10000"/>
              <a:gd name="connsiteY1" fmla="*/ 4145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433 w 10000"/>
              <a:gd name="connsiteY1" fmla="*/ 4145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6 h 10486"/>
              <a:gd name="connsiteX1" fmla="*/ 2107 w 10000"/>
              <a:gd name="connsiteY1" fmla="*/ 4841 h 10486"/>
              <a:gd name="connsiteX2" fmla="*/ 4971 w 10000"/>
              <a:gd name="connsiteY2" fmla="*/ 2 h 10486"/>
              <a:gd name="connsiteX3" fmla="*/ 7626 w 10000"/>
              <a:gd name="connsiteY3" fmla="*/ 4626 h 10486"/>
              <a:gd name="connsiteX4" fmla="*/ 10000 w 10000"/>
              <a:gd name="connsiteY4" fmla="*/ 10486 h 10486"/>
              <a:gd name="connsiteX5" fmla="*/ 0 w 10000"/>
              <a:gd name="connsiteY5" fmla="*/ 10486 h 10486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7626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7626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8012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8012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487">
                <a:moveTo>
                  <a:pt x="0" y="10487"/>
                </a:moveTo>
                <a:cubicBezTo>
                  <a:pt x="1137" y="8049"/>
                  <a:pt x="1118" y="8301"/>
                  <a:pt x="2107" y="4842"/>
                </a:cubicBezTo>
                <a:cubicBezTo>
                  <a:pt x="3190" y="1616"/>
                  <a:pt x="3591" y="-51"/>
                  <a:pt x="4971" y="3"/>
                </a:cubicBezTo>
                <a:cubicBezTo>
                  <a:pt x="5569" y="-14"/>
                  <a:pt x="6673" y="-141"/>
                  <a:pt x="8012" y="4627"/>
                </a:cubicBezTo>
                <a:cubicBezTo>
                  <a:pt x="8981" y="8515"/>
                  <a:pt x="9209" y="8534"/>
                  <a:pt x="10000" y="10487"/>
                </a:cubicBezTo>
                <a:lnTo>
                  <a:pt x="0" y="10487"/>
                </a:lnTo>
                <a:close/>
              </a:path>
            </a:pathLst>
          </a:custGeom>
          <a:solidFill>
            <a:srgbClr val="0A97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流程圖: 抽選 1"/>
          <p:cNvSpPr/>
          <p:nvPr/>
        </p:nvSpPr>
        <p:spPr>
          <a:xfrm>
            <a:off x="2955451" y="4617162"/>
            <a:ext cx="1856579" cy="2229408"/>
          </a:xfrm>
          <a:custGeom>
            <a:avLst/>
            <a:gdLst>
              <a:gd name="connsiteX0" fmla="*/ 0 w 10000"/>
              <a:gd name="connsiteY0" fmla="*/ 10000 h 10000"/>
              <a:gd name="connsiteX1" fmla="*/ 5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7033 w 10000"/>
              <a:gd name="connsiteY3" fmla="*/ 2872 h 10000"/>
              <a:gd name="connsiteX4" fmla="*/ 10000 w 10000"/>
              <a:gd name="connsiteY4" fmla="*/ 10000 h 10000"/>
              <a:gd name="connsiteX5" fmla="*/ 0 w 10000"/>
              <a:gd name="connsiteY5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7033 w 10000"/>
              <a:gd name="connsiteY3" fmla="*/ 2872 h 10000"/>
              <a:gd name="connsiteX4" fmla="*/ 10000 w 10000"/>
              <a:gd name="connsiteY4" fmla="*/ 10000 h 10000"/>
              <a:gd name="connsiteX5" fmla="*/ 0 w 10000"/>
              <a:gd name="connsiteY5" fmla="*/ 10000 h 10000"/>
              <a:gd name="connsiteX0" fmla="*/ 0 w 10000"/>
              <a:gd name="connsiteY0" fmla="*/ 9538 h 9538"/>
              <a:gd name="connsiteX1" fmla="*/ 3294 w 10000"/>
              <a:gd name="connsiteY1" fmla="*/ 1230 h 9538"/>
              <a:gd name="connsiteX2" fmla="*/ 5030 w 10000"/>
              <a:gd name="connsiteY2" fmla="*/ 0 h 9538"/>
              <a:gd name="connsiteX3" fmla="*/ 7033 w 10000"/>
              <a:gd name="connsiteY3" fmla="*/ 2410 h 9538"/>
              <a:gd name="connsiteX4" fmla="*/ 10000 w 10000"/>
              <a:gd name="connsiteY4" fmla="*/ 9538 h 9538"/>
              <a:gd name="connsiteX5" fmla="*/ 0 w 10000"/>
              <a:gd name="connsiteY5" fmla="*/ 9538 h 9538"/>
              <a:gd name="connsiteX0" fmla="*/ 0 w 10000"/>
              <a:gd name="connsiteY0" fmla="*/ 10105 h 10105"/>
              <a:gd name="connsiteX1" fmla="*/ 3294 w 10000"/>
              <a:gd name="connsiteY1" fmla="*/ 1395 h 10105"/>
              <a:gd name="connsiteX2" fmla="*/ 5030 w 10000"/>
              <a:gd name="connsiteY2" fmla="*/ 105 h 10105"/>
              <a:gd name="connsiteX3" fmla="*/ 7033 w 10000"/>
              <a:gd name="connsiteY3" fmla="*/ 2632 h 10105"/>
              <a:gd name="connsiteX4" fmla="*/ 10000 w 10000"/>
              <a:gd name="connsiteY4" fmla="*/ 10105 h 10105"/>
              <a:gd name="connsiteX5" fmla="*/ 0 w 10000"/>
              <a:gd name="connsiteY5" fmla="*/ 10105 h 10105"/>
              <a:gd name="connsiteX0" fmla="*/ 0 w 10000"/>
              <a:gd name="connsiteY0" fmla="*/ 10105 h 10105"/>
              <a:gd name="connsiteX1" fmla="*/ 3294 w 10000"/>
              <a:gd name="connsiteY1" fmla="*/ 1395 h 10105"/>
              <a:gd name="connsiteX2" fmla="*/ 5030 w 10000"/>
              <a:gd name="connsiteY2" fmla="*/ 105 h 10105"/>
              <a:gd name="connsiteX3" fmla="*/ 7033 w 10000"/>
              <a:gd name="connsiteY3" fmla="*/ 2632 h 10105"/>
              <a:gd name="connsiteX4" fmla="*/ 10000 w 10000"/>
              <a:gd name="connsiteY4" fmla="*/ 10105 h 10105"/>
              <a:gd name="connsiteX5" fmla="*/ 0 w 10000"/>
              <a:gd name="connsiteY5" fmla="*/ 10105 h 10105"/>
              <a:gd name="connsiteX0" fmla="*/ 0 w 10000"/>
              <a:gd name="connsiteY0" fmla="*/ 10523 h 10523"/>
              <a:gd name="connsiteX1" fmla="*/ 3294 w 10000"/>
              <a:gd name="connsiteY1" fmla="*/ 1813 h 10523"/>
              <a:gd name="connsiteX2" fmla="*/ 4971 w 10000"/>
              <a:gd name="connsiteY2" fmla="*/ 39 h 10523"/>
              <a:gd name="connsiteX3" fmla="*/ 7033 w 10000"/>
              <a:gd name="connsiteY3" fmla="*/ 3050 h 10523"/>
              <a:gd name="connsiteX4" fmla="*/ 10000 w 10000"/>
              <a:gd name="connsiteY4" fmla="*/ 10523 h 10523"/>
              <a:gd name="connsiteX5" fmla="*/ 0 w 10000"/>
              <a:gd name="connsiteY5" fmla="*/ 10523 h 10523"/>
              <a:gd name="connsiteX0" fmla="*/ 0 w 10000"/>
              <a:gd name="connsiteY0" fmla="*/ 10486 h 10486"/>
              <a:gd name="connsiteX1" fmla="*/ 3294 w 10000"/>
              <a:gd name="connsiteY1" fmla="*/ 1776 h 10486"/>
              <a:gd name="connsiteX2" fmla="*/ 4971 w 10000"/>
              <a:gd name="connsiteY2" fmla="*/ 2 h 10486"/>
              <a:gd name="connsiteX3" fmla="*/ 7033 w 10000"/>
              <a:gd name="connsiteY3" fmla="*/ 3013 h 10486"/>
              <a:gd name="connsiteX4" fmla="*/ 10000 w 10000"/>
              <a:gd name="connsiteY4" fmla="*/ 10486 h 10486"/>
              <a:gd name="connsiteX5" fmla="*/ 0 w 10000"/>
              <a:gd name="connsiteY5" fmla="*/ 10486 h 10486"/>
              <a:gd name="connsiteX0" fmla="*/ 0 w 10000"/>
              <a:gd name="connsiteY0" fmla="*/ 10489 h 10489"/>
              <a:gd name="connsiteX1" fmla="*/ 3294 w 10000"/>
              <a:gd name="connsiteY1" fmla="*/ 1779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433 w 10000"/>
              <a:gd name="connsiteY1" fmla="*/ 4145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433 w 10000"/>
              <a:gd name="connsiteY1" fmla="*/ 4145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6 h 10486"/>
              <a:gd name="connsiteX1" fmla="*/ 2107 w 10000"/>
              <a:gd name="connsiteY1" fmla="*/ 4841 h 10486"/>
              <a:gd name="connsiteX2" fmla="*/ 4971 w 10000"/>
              <a:gd name="connsiteY2" fmla="*/ 2 h 10486"/>
              <a:gd name="connsiteX3" fmla="*/ 7626 w 10000"/>
              <a:gd name="connsiteY3" fmla="*/ 4626 h 10486"/>
              <a:gd name="connsiteX4" fmla="*/ 10000 w 10000"/>
              <a:gd name="connsiteY4" fmla="*/ 10486 h 10486"/>
              <a:gd name="connsiteX5" fmla="*/ 0 w 10000"/>
              <a:gd name="connsiteY5" fmla="*/ 10486 h 10486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7626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7626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8012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8012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487">
                <a:moveTo>
                  <a:pt x="0" y="10487"/>
                </a:moveTo>
                <a:cubicBezTo>
                  <a:pt x="1137" y="8049"/>
                  <a:pt x="1118" y="8301"/>
                  <a:pt x="2107" y="4842"/>
                </a:cubicBezTo>
                <a:cubicBezTo>
                  <a:pt x="3190" y="1616"/>
                  <a:pt x="3591" y="-51"/>
                  <a:pt x="4971" y="3"/>
                </a:cubicBezTo>
                <a:cubicBezTo>
                  <a:pt x="5569" y="-14"/>
                  <a:pt x="6673" y="-141"/>
                  <a:pt x="8012" y="4627"/>
                </a:cubicBezTo>
                <a:cubicBezTo>
                  <a:pt x="8981" y="8515"/>
                  <a:pt x="9209" y="8534"/>
                  <a:pt x="10000" y="10487"/>
                </a:cubicBezTo>
                <a:lnTo>
                  <a:pt x="0" y="10487"/>
                </a:lnTo>
                <a:close/>
              </a:path>
            </a:pathLst>
          </a:custGeom>
          <a:solidFill>
            <a:srgbClr val="0A979E">
              <a:alpha val="5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流程圖: 抽選 1"/>
          <p:cNvSpPr/>
          <p:nvPr/>
        </p:nvSpPr>
        <p:spPr>
          <a:xfrm>
            <a:off x="4675666" y="4914900"/>
            <a:ext cx="3357235" cy="1943100"/>
          </a:xfrm>
          <a:custGeom>
            <a:avLst/>
            <a:gdLst>
              <a:gd name="connsiteX0" fmla="*/ 0 w 10000"/>
              <a:gd name="connsiteY0" fmla="*/ 10000 h 10000"/>
              <a:gd name="connsiteX1" fmla="*/ 5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7033 w 10000"/>
              <a:gd name="connsiteY3" fmla="*/ 2872 h 10000"/>
              <a:gd name="connsiteX4" fmla="*/ 10000 w 10000"/>
              <a:gd name="connsiteY4" fmla="*/ 10000 h 10000"/>
              <a:gd name="connsiteX5" fmla="*/ 0 w 10000"/>
              <a:gd name="connsiteY5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7033 w 10000"/>
              <a:gd name="connsiteY3" fmla="*/ 2872 h 10000"/>
              <a:gd name="connsiteX4" fmla="*/ 10000 w 10000"/>
              <a:gd name="connsiteY4" fmla="*/ 10000 h 10000"/>
              <a:gd name="connsiteX5" fmla="*/ 0 w 10000"/>
              <a:gd name="connsiteY5" fmla="*/ 10000 h 10000"/>
              <a:gd name="connsiteX0" fmla="*/ 0 w 10000"/>
              <a:gd name="connsiteY0" fmla="*/ 9538 h 9538"/>
              <a:gd name="connsiteX1" fmla="*/ 3294 w 10000"/>
              <a:gd name="connsiteY1" fmla="*/ 1230 h 9538"/>
              <a:gd name="connsiteX2" fmla="*/ 5030 w 10000"/>
              <a:gd name="connsiteY2" fmla="*/ 0 h 9538"/>
              <a:gd name="connsiteX3" fmla="*/ 7033 w 10000"/>
              <a:gd name="connsiteY3" fmla="*/ 2410 h 9538"/>
              <a:gd name="connsiteX4" fmla="*/ 10000 w 10000"/>
              <a:gd name="connsiteY4" fmla="*/ 9538 h 9538"/>
              <a:gd name="connsiteX5" fmla="*/ 0 w 10000"/>
              <a:gd name="connsiteY5" fmla="*/ 9538 h 9538"/>
              <a:gd name="connsiteX0" fmla="*/ 0 w 10000"/>
              <a:gd name="connsiteY0" fmla="*/ 10105 h 10105"/>
              <a:gd name="connsiteX1" fmla="*/ 3294 w 10000"/>
              <a:gd name="connsiteY1" fmla="*/ 1395 h 10105"/>
              <a:gd name="connsiteX2" fmla="*/ 5030 w 10000"/>
              <a:gd name="connsiteY2" fmla="*/ 105 h 10105"/>
              <a:gd name="connsiteX3" fmla="*/ 7033 w 10000"/>
              <a:gd name="connsiteY3" fmla="*/ 2632 h 10105"/>
              <a:gd name="connsiteX4" fmla="*/ 10000 w 10000"/>
              <a:gd name="connsiteY4" fmla="*/ 10105 h 10105"/>
              <a:gd name="connsiteX5" fmla="*/ 0 w 10000"/>
              <a:gd name="connsiteY5" fmla="*/ 10105 h 10105"/>
              <a:gd name="connsiteX0" fmla="*/ 0 w 10000"/>
              <a:gd name="connsiteY0" fmla="*/ 10105 h 10105"/>
              <a:gd name="connsiteX1" fmla="*/ 3294 w 10000"/>
              <a:gd name="connsiteY1" fmla="*/ 1395 h 10105"/>
              <a:gd name="connsiteX2" fmla="*/ 5030 w 10000"/>
              <a:gd name="connsiteY2" fmla="*/ 105 h 10105"/>
              <a:gd name="connsiteX3" fmla="*/ 7033 w 10000"/>
              <a:gd name="connsiteY3" fmla="*/ 2632 h 10105"/>
              <a:gd name="connsiteX4" fmla="*/ 10000 w 10000"/>
              <a:gd name="connsiteY4" fmla="*/ 10105 h 10105"/>
              <a:gd name="connsiteX5" fmla="*/ 0 w 10000"/>
              <a:gd name="connsiteY5" fmla="*/ 10105 h 10105"/>
              <a:gd name="connsiteX0" fmla="*/ 0 w 10000"/>
              <a:gd name="connsiteY0" fmla="*/ 10523 h 10523"/>
              <a:gd name="connsiteX1" fmla="*/ 3294 w 10000"/>
              <a:gd name="connsiteY1" fmla="*/ 1813 h 10523"/>
              <a:gd name="connsiteX2" fmla="*/ 4971 w 10000"/>
              <a:gd name="connsiteY2" fmla="*/ 39 h 10523"/>
              <a:gd name="connsiteX3" fmla="*/ 7033 w 10000"/>
              <a:gd name="connsiteY3" fmla="*/ 3050 h 10523"/>
              <a:gd name="connsiteX4" fmla="*/ 10000 w 10000"/>
              <a:gd name="connsiteY4" fmla="*/ 10523 h 10523"/>
              <a:gd name="connsiteX5" fmla="*/ 0 w 10000"/>
              <a:gd name="connsiteY5" fmla="*/ 10523 h 10523"/>
              <a:gd name="connsiteX0" fmla="*/ 0 w 10000"/>
              <a:gd name="connsiteY0" fmla="*/ 10486 h 10486"/>
              <a:gd name="connsiteX1" fmla="*/ 3294 w 10000"/>
              <a:gd name="connsiteY1" fmla="*/ 1776 h 10486"/>
              <a:gd name="connsiteX2" fmla="*/ 4971 w 10000"/>
              <a:gd name="connsiteY2" fmla="*/ 2 h 10486"/>
              <a:gd name="connsiteX3" fmla="*/ 7033 w 10000"/>
              <a:gd name="connsiteY3" fmla="*/ 3013 h 10486"/>
              <a:gd name="connsiteX4" fmla="*/ 10000 w 10000"/>
              <a:gd name="connsiteY4" fmla="*/ 10486 h 10486"/>
              <a:gd name="connsiteX5" fmla="*/ 0 w 10000"/>
              <a:gd name="connsiteY5" fmla="*/ 10486 h 10486"/>
              <a:gd name="connsiteX0" fmla="*/ 0 w 10000"/>
              <a:gd name="connsiteY0" fmla="*/ 10489 h 10489"/>
              <a:gd name="connsiteX1" fmla="*/ 3294 w 10000"/>
              <a:gd name="connsiteY1" fmla="*/ 1779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433 w 10000"/>
              <a:gd name="connsiteY1" fmla="*/ 4145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433 w 10000"/>
              <a:gd name="connsiteY1" fmla="*/ 4145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6 h 10486"/>
              <a:gd name="connsiteX1" fmla="*/ 2107 w 10000"/>
              <a:gd name="connsiteY1" fmla="*/ 4841 h 10486"/>
              <a:gd name="connsiteX2" fmla="*/ 4971 w 10000"/>
              <a:gd name="connsiteY2" fmla="*/ 2 h 10486"/>
              <a:gd name="connsiteX3" fmla="*/ 7626 w 10000"/>
              <a:gd name="connsiteY3" fmla="*/ 4626 h 10486"/>
              <a:gd name="connsiteX4" fmla="*/ 10000 w 10000"/>
              <a:gd name="connsiteY4" fmla="*/ 10486 h 10486"/>
              <a:gd name="connsiteX5" fmla="*/ 0 w 10000"/>
              <a:gd name="connsiteY5" fmla="*/ 10486 h 10486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7626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7626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8012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8012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487">
                <a:moveTo>
                  <a:pt x="0" y="10487"/>
                </a:moveTo>
                <a:cubicBezTo>
                  <a:pt x="1137" y="8049"/>
                  <a:pt x="1118" y="8301"/>
                  <a:pt x="2107" y="4842"/>
                </a:cubicBezTo>
                <a:cubicBezTo>
                  <a:pt x="3190" y="1616"/>
                  <a:pt x="3591" y="-51"/>
                  <a:pt x="4971" y="3"/>
                </a:cubicBezTo>
                <a:cubicBezTo>
                  <a:pt x="5569" y="-14"/>
                  <a:pt x="6673" y="-141"/>
                  <a:pt x="8012" y="4627"/>
                </a:cubicBezTo>
                <a:cubicBezTo>
                  <a:pt x="8981" y="8515"/>
                  <a:pt x="9209" y="8534"/>
                  <a:pt x="10000" y="10487"/>
                </a:cubicBezTo>
                <a:lnTo>
                  <a:pt x="0" y="10487"/>
                </a:lnTo>
                <a:close/>
              </a:path>
            </a:pathLst>
          </a:custGeom>
          <a:solidFill>
            <a:srgbClr val="0A979E">
              <a:alpha val="2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流程圖: 抽選 1"/>
          <p:cNvSpPr/>
          <p:nvPr/>
        </p:nvSpPr>
        <p:spPr>
          <a:xfrm>
            <a:off x="4349911" y="4605732"/>
            <a:ext cx="1856579" cy="2229408"/>
          </a:xfrm>
          <a:custGeom>
            <a:avLst/>
            <a:gdLst>
              <a:gd name="connsiteX0" fmla="*/ 0 w 10000"/>
              <a:gd name="connsiteY0" fmla="*/ 10000 h 10000"/>
              <a:gd name="connsiteX1" fmla="*/ 5000 w 10000"/>
              <a:gd name="connsiteY1" fmla="*/ 0 h 10000"/>
              <a:gd name="connsiteX2" fmla="*/ 10000 w 10000"/>
              <a:gd name="connsiteY2" fmla="*/ 10000 h 10000"/>
              <a:gd name="connsiteX3" fmla="*/ 0 w 10000"/>
              <a:gd name="connsiteY3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10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7033 w 10000"/>
              <a:gd name="connsiteY3" fmla="*/ 2872 h 10000"/>
              <a:gd name="connsiteX4" fmla="*/ 10000 w 10000"/>
              <a:gd name="connsiteY4" fmla="*/ 10000 h 10000"/>
              <a:gd name="connsiteX5" fmla="*/ 0 w 10000"/>
              <a:gd name="connsiteY5" fmla="*/ 10000 h 10000"/>
              <a:gd name="connsiteX0" fmla="*/ 0 w 10000"/>
              <a:gd name="connsiteY0" fmla="*/ 10000 h 10000"/>
              <a:gd name="connsiteX1" fmla="*/ 3294 w 10000"/>
              <a:gd name="connsiteY1" fmla="*/ 1692 h 10000"/>
              <a:gd name="connsiteX2" fmla="*/ 5000 w 10000"/>
              <a:gd name="connsiteY2" fmla="*/ 0 h 10000"/>
              <a:gd name="connsiteX3" fmla="*/ 7033 w 10000"/>
              <a:gd name="connsiteY3" fmla="*/ 2872 h 10000"/>
              <a:gd name="connsiteX4" fmla="*/ 10000 w 10000"/>
              <a:gd name="connsiteY4" fmla="*/ 10000 h 10000"/>
              <a:gd name="connsiteX5" fmla="*/ 0 w 10000"/>
              <a:gd name="connsiteY5" fmla="*/ 10000 h 10000"/>
              <a:gd name="connsiteX0" fmla="*/ 0 w 10000"/>
              <a:gd name="connsiteY0" fmla="*/ 9538 h 9538"/>
              <a:gd name="connsiteX1" fmla="*/ 3294 w 10000"/>
              <a:gd name="connsiteY1" fmla="*/ 1230 h 9538"/>
              <a:gd name="connsiteX2" fmla="*/ 5030 w 10000"/>
              <a:gd name="connsiteY2" fmla="*/ 0 h 9538"/>
              <a:gd name="connsiteX3" fmla="*/ 7033 w 10000"/>
              <a:gd name="connsiteY3" fmla="*/ 2410 h 9538"/>
              <a:gd name="connsiteX4" fmla="*/ 10000 w 10000"/>
              <a:gd name="connsiteY4" fmla="*/ 9538 h 9538"/>
              <a:gd name="connsiteX5" fmla="*/ 0 w 10000"/>
              <a:gd name="connsiteY5" fmla="*/ 9538 h 9538"/>
              <a:gd name="connsiteX0" fmla="*/ 0 w 10000"/>
              <a:gd name="connsiteY0" fmla="*/ 10105 h 10105"/>
              <a:gd name="connsiteX1" fmla="*/ 3294 w 10000"/>
              <a:gd name="connsiteY1" fmla="*/ 1395 h 10105"/>
              <a:gd name="connsiteX2" fmla="*/ 5030 w 10000"/>
              <a:gd name="connsiteY2" fmla="*/ 105 h 10105"/>
              <a:gd name="connsiteX3" fmla="*/ 7033 w 10000"/>
              <a:gd name="connsiteY3" fmla="*/ 2632 h 10105"/>
              <a:gd name="connsiteX4" fmla="*/ 10000 w 10000"/>
              <a:gd name="connsiteY4" fmla="*/ 10105 h 10105"/>
              <a:gd name="connsiteX5" fmla="*/ 0 w 10000"/>
              <a:gd name="connsiteY5" fmla="*/ 10105 h 10105"/>
              <a:gd name="connsiteX0" fmla="*/ 0 w 10000"/>
              <a:gd name="connsiteY0" fmla="*/ 10105 h 10105"/>
              <a:gd name="connsiteX1" fmla="*/ 3294 w 10000"/>
              <a:gd name="connsiteY1" fmla="*/ 1395 h 10105"/>
              <a:gd name="connsiteX2" fmla="*/ 5030 w 10000"/>
              <a:gd name="connsiteY2" fmla="*/ 105 h 10105"/>
              <a:gd name="connsiteX3" fmla="*/ 7033 w 10000"/>
              <a:gd name="connsiteY3" fmla="*/ 2632 h 10105"/>
              <a:gd name="connsiteX4" fmla="*/ 10000 w 10000"/>
              <a:gd name="connsiteY4" fmla="*/ 10105 h 10105"/>
              <a:gd name="connsiteX5" fmla="*/ 0 w 10000"/>
              <a:gd name="connsiteY5" fmla="*/ 10105 h 10105"/>
              <a:gd name="connsiteX0" fmla="*/ 0 w 10000"/>
              <a:gd name="connsiteY0" fmla="*/ 10523 h 10523"/>
              <a:gd name="connsiteX1" fmla="*/ 3294 w 10000"/>
              <a:gd name="connsiteY1" fmla="*/ 1813 h 10523"/>
              <a:gd name="connsiteX2" fmla="*/ 4971 w 10000"/>
              <a:gd name="connsiteY2" fmla="*/ 39 h 10523"/>
              <a:gd name="connsiteX3" fmla="*/ 7033 w 10000"/>
              <a:gd name="connsiteY3" fmla="*/ 3050 h 10523"/>
              <a:gd name="connsiteX4" fmla="*/ 10000 w 10000"/>
              <a:gd name="connsiteY4" fmla="*/ 10523 h 10523"/>
              <a:gd name="connsiteX5" fmla="*/ 0 w 10000"/>
              <a:gd name="connsiteY5" fmla="*/ 10523 h 10523"/>
              <a:gd name="connsiteX0" fmla="*/ 0 w 10000"/>
              <a:gd name="connsiteY0" fmla="*/ 10486 h 10486"/>
              <a:gd name="connsiteX1" fmla="*/ 3294 w 10000"/>
              <a:gd name="connsiteY1" fmla="*/ 1776 h 10486"/>
              <a:gd name="connsiteX2" fmla="*/ 4971 w 10000"/>
              <a:gd name="connsiteY2" fmla="*/ 2 h 10486"/>
              <a:gd name="connsiteX3" fmla="*/ 7033 w 10000"/>
              <a:gd name="connsiteY3" fmla="*/ 3013 h 10486"/>
              <a:gd name="connsiteX4" fmla="*/ 10000 w 10000"/>
              <a:gd name="connsiteY4" fmla="*/ 10486 h 10486"/>
              <a:gd name="connsiteX5" fmla="*/ 0 w 10000"/>
              <a:gd name="connsiteY5" fmla="*/ 10486 h 10486"/>
              <a:gd name="connsiteX0" fmla="*/ 0 w 10000"/>
              <a:gd name="connsiteY0" fmla="*/ 10489 h 10489"/>
              <a:gd name="connsiteX1" fmla="*/ 3294 w 10000"/>
              <a:gd name="connsiteY1" fmla="*/ 1779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433 w 10000"/>
              <a:gd name="connsiteY1" fmla="*/ 4145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433 w 10000"/>
              <a:gd name="connsiteY1" fmla="*/ 4145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9 h 10489"/>
              <a:gd name="connsiteX1" fmla="*/ 2107 w 10000"/>
              <a:gd name="connsiteY1" fmla="*/ 4844 h 10489"/>
              <a:gd name="connsiteX2" fmla="*/ 4971 w 10000"/>
              <a:gd name="connsiteY2" fmla="*/ 5 h 10489"/>
              <a:gd name="connsiteX3" fmla="*/ 7033 w 10000"/>
              <a:gd name="connsiteY3" fmla="*/ 3016 h 10489"/>
              <a:gd name="connsiteX4" fmla="*/ 10000 w 10000"/>
              <a:gd name="connsiteY4" fmla="*/ 10489 h 10489"/>
              <a:gd name="connsiteX5" fmla="*/ 0 w 10000"/>
              <a:gd name="connsiteY5" fmla="*/ 10489 h 10489"/>
              <a:gd name="connsiteX0" fmla="*/ 0 w 10000"/>
              <a:gd name="connsiteY0" fmla="*/ 10486 h 10486"/>
              <a:gd name="connsiteX1" fmla="*/ 2107 w 10000"/>
              <a:gd name="connsiteY1" fmla="*/ 4841 h 10486"/>
              <a:gd name="connsiteX2" fmla="*/ 4971 w 10000"/>
              <a:gd name="connsiteY2" fmla="*/ 2 h 10486"/>
              <a:gd name="connsiteX3" fmla="*/ 7626 w 10000"/>
              <a:gd name="connsiteY3" fmla="*/ 4626 h 10486"/>
              <a:gd name="connsiteX4" fmla="*/ 10000 w 10000"/>
              <a:gd name="connsiteY4" fmla="*/ 10486 h 10486"/>
              <a:gd name="connsiteX5" fmla="*/ 0 w 10000"/>
              <a:gd name="connsiteY5" fmla="*/ 10486 h 10486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7626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7626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8012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  <a:gd name="connsiteX0" fmla="*/ 0 w 10000"/>
              <a:gd name="connsiteY0" fmla="*/ 10487 h 10487"/>
              <a:gd name="connsiteX1" fmla="*/ 2107 w 10000"/>
              <a:gd name="connsiteY1" fmla="*/ 4842 h 10487"/>
              <a:gd name="connsiteX2" fmla="*/ 4971 w 10000"/>
              <a:gd name="connsiteY2" fmla="*/ 3 h 10487"/>
              <a:gd name="connsiteX3" fmla="*/ 8012 w 10000"/>
              <a:gd name="connsiteY3" fmla="*/ 4627 h 10487"/>
              <a:gd name="connsiteX4" fmla="*/ 10000 w 10000"/>
              <a:gd name="connsiteY4" fmla="*/ 10487 h 10487"/>
              <a:gd name="connsiteX5" fmla="*/ 0 w 10000"/>
              <a:gd name="connsiteY5" fmla="*/ 10487 h 10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10487">
                <a:moveTo>
                  <a:pt x="0" y="10487"/>
                </a:moveTo>
                <a:cubicBezTo>
                  <a:pt x="1137" y="8049"/>
                  <a:pt x="1118" y="8301"/>
                  <a:pt x="2107" y="4842"/>
                </a:cubicBezTo>
                <a:cubicBezTo>
                  <a:pt x="3190" y="1616"/>
                  <a:pt x="3591" y="-51"/>
                  <a:pt x="4971" y="3"/>
                </a:cubicBezTo>
                <a:cubicBezTo>
                  <a:pt x="5569" y="-14"/>
                  <a:pt x="6673" y="-141"/>
                  <a:pt x="8012" y="4627"/>
                </a:cubicBezTo>
                <a:cubicBezTo>
                  <a:pt x="8981" y="8515"/>
                  <a:pt x="9209" y="8534"/>
                  <a:pt x="10000" y="10487"/>
                </a:cubicBezTo>
                <a:lnTo>
                  <a:pt x="0" y="10487"/>
                </a:lnTo>
                <a:close/>
              </a:path>
            </a:pathLst>
          </a:custGeom>
          <a:solidFill>
            <a:srgbClr val="0A979E">
              <a:alpha val="8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0" y="6640830"/>
            <a:ext cx="12192000" cy="228600"/>
          </a:xfrm>
          <a:prstGeom prst="rect">
            <a:avLst/>
          </a:prstGeom>
          <a:solidFill>
            <a:srgbClr val="0A97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grpSp>
        <p:nvGrpSpPr>
          <p:cNvPr id="12" name="群組 11"/>
          <p:cNvGrpSpPr/>
          <p:nvPr/>
        </p:nvGrpSpPr>
        <p:grpSpPr>
          <a:xfrm rot="167615">
            <a:off x="8032901" y="2462127"/>
            <a:ext cx="597283" cy="415472"/>
            <a:chOff x="8218895" y="2459625"/>
            <a:chExt cx="597283" cy="415472"/>
          </a:xfrm>
        </p:grpSpPr>
        <p:sp>
          <p:nvSpPr>
            <p:cNvPr id="9" name="矩形 8"/>
            <p:cNvSpPr/>
            <p:nvPr/>
          </p:nvSpPr>
          <p:spPr>
            <a:xfrm rot="900000">
              <a:off x="8218895" y="2459625"/>
              <a:ext cx="63500" cy="330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0" name="矩形 9"/>
            <p:cNvSpPr/>
            <p:nvPr/>
          </p:nvSpPr>
          <p:spPr>
            <a:xfrm rot="1800000">
              <a:off x="8419274" y="2539053"/>
              <a:ext cx="63500" cy="330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1" name="矩形 10"/>
            <p:cNvSpPr/>
            <p:nvPr/>
          </p:nvSpPr>
          <p:spPr>
            <a:xfrm rot="2700000">
              <a:off x="8619328" y="2678247"/>
              <a:ext cx="63500" cy="3302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617012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黃橙色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自訂 2">
      <a:majorFont>
        <a:latin typeface="Calibri Light"/>
        <a:ea typeface="Microsoft YaHei"/>
        <a:cs typeface=""/>
      </a:majorFont>
      <a:minorFont>
        <a:latin typeface="Calibri"/>
        <a:ea typeface="微軟正黑體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480</TotalTime>
  <Words>288</Words>
  <Application>Microsoft Office PowerPoint</Application>
  <PresentationFormat>寬螢幕</PresentationFormat>
  <Paragraphs>80</Paragraphs>
  <Slides>7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6" baseType="lpstr">
      <vt:lpstr>Adobe Arabic</vt:lpstr>
      <vt:lpstr>Adobe 繁黑體 Std B</vt:lpstr>
      <vt:lpstr>Microsoft YaHei</vt:lpstr>
      <vt:lpstr>微軟正黑體 Light</vt:lpstr>
      <vt:lpstr>新細明體</vt:lpstr>
      <vt:lpstr>Arial</vt:lpstr>
      <vt:lpstr>Calibri</vt:lpstr>
      <vt:lpstr>Calibri Light</vt:lpstr>
      <vt:lpstr>Office 佈景主題</vt:lpstr>
      <vt:lpstr>請問 IT 前往分行能做什麼?</vt:lpstr>
      <vt:lpstr>PowerPoint 簡報</vt:lpstr>
      <vt:lpstr>PowerPoint 簡報</vt:lpstr>
      <vt:lpstr>問 題 處 理</vt:lpstr>
      <vt:lpstr>PowerPoint 簡報</vt:lpstr>
      <vt:lpstr>處於第一線的心得</vt:lpstr>
      <vt:lpstr>感  謝  聆  聽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新加坡出差心得分享</dc:title>
  <dc:creator>MeiShan Chen</dc:creator>
  <cp:lastModifiedBy>MeiShan Chen</cp:lastModifiedBy>
  <cp:revision>51</cp:revision>
  <dcterms:created xsi:type="dcterms:W3CDTF">2022-10-23T06:03:38Z</dcterms:created>
  <dcterms:modified xsi:type="dcterms:W3CDTF">2022-10-29T03:41:01Z</dcterms:modified>
</cp:coreProperties>
</file>